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25"/>
  </p:notesMasterIdLst>
  <p:handoutMasterIdLst>
    <p:handoutMasterId r:id="rId26"/>
  </p:handoutMasterIdLst>
  <p:sldIdLst>
    <p:sldId id="256" r:id="rId2"/>
    <p:sldId id="257" r:id="rId3"/>
    <p:sldId id="326" r:id="rId4"/>
    <p:sldId id="327" r:id="rId5"/>
    <p:sldId id="328" r:id="rId6"/>
    <p:sldId id="329" r:id="rId7"/>
    <p:sldId id="330" r:id="rId8"/>
    <p:sldId id="348" r:id="rId9"/>
    <p:sldId id="341" r:id="rId10"/>
    <p:sldId id="342" r:id="rId11"/>
    <p:sldId id="343" r:id="rId12"/>
    <p:sldId id="345" r:id="rId13"/>
    <p:sldId id="346" r:id="rId14"/>
    <p:sldId id="347" r:id="rId15"/>
    <p:sldId id="349" r:id="rId16"/>
    <p:sldId id="350" r:id="rId17"/>
    <p:sldId id="352" r:id="rId18"/>
    <p:sldId id="354" r:id="rId19"/>
    <p:sldId id="357" r:id="rId20"/>
    <p:sldId id="358" r:id="rId21"/>
    <p:sldId id="359" r:id="rId22"/>
    <p:sldId id="334" r:id="rId23"/>
    <p:sldId id="360" r:id="rId24"/>
  </p:sldIdLst>
  <p:sldSz cx="9144000" cy="5143500" type="screen16x9"/>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9A2EF69-B793-491F-93A8-A4129E72597B}">
          <p14:sldIdLst>
            <p14:sldId id="256"/>
            <p14:sldId id="257"/>
            <p14:sldId id="326"/>
            <p14:sldId id="327"/>
            <p14:sldId id="328"/>
            <p14:sldId id="329"/>
            <p14:sldId id="330"/>
            <p14:sldId id="348"/>
            <p14:sldId id="341"/>
            <p14:sldId id="342"/>
            <p14:sldId id="343"/>
            <p14:sldId id="345"/>
            <p14:sldId id="346"/>
            <p14:sldId id="347"/>
            <p14:sldId id="349"/>
            <p14:sldId id="350"/>
            <p14:sldId id="352"/>
            <p14:sldId id="354"/>
            <p14:sldId id="357"/>
            <p14:sldId id="358"/>
            <p14:sldId id="359"/>
            <p14:sldId id="334"/>
            <p14:sldId id="3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08" autoAdjust="0"/>
    <p:restoredTop sz="94660"/>
  </p:normalViewPr>
  <p:slideViewPr>
    <p:cSldViewPr snapToGrid="0">
      <p:cViewPr varScale="1">
        <p:scale>
          <a:sx n="147" d="100"/>
          <a:sy n="147" d="100"/>
        </p:scale>
        <p:origin x="100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29050" y="0"/>
            <a:ext cx="2930525" cy="498475"/>
          </a:xfrm>
          <a:prstGeom prst="rect">
            <a:avLst/>
          </a:prstGeom>
        </p:spPr>
        <p:txBody>
          <a:bodyPr vert="horz" lIns="91440" tIns="45720" rIns="91440" bIns="45720" rtlCol="0"/>
          <a:lstStyle>
            <a:lvl1pPr algn="r">
              <a:defRPr sz="1200"/>
            </a:lvl1pPr>
          </a:lstStyle>
          <a:p>
            <a:fld id="{A0BA084D-2036-4542-836A-C57241CA3F25}" type="datetimeFigureOut">
              <a:rPr lang="en-IN" smtClean="0"/>
              <a:t>14/04/24</a:t>
            </a:fld>
            <a:endParaRPr lang="en-IN"/>
          </a:p>
        </p:txBody>
      </p:sp>
      <p:sp>
        <p:nvSpPr>
          <p:cNvPr id="4" name="Footer Placeholder 3"/>
          <p:cNvSpPr>
            <a:spLocks noGrp="1"/>
          </p:cNvSpPr>
          <p:nvPr>
            <p:ph type="ftr" sz="quarter" idx="2"/>
          </p:nvPr>
        </p:nvSpPr>
        <p:spPr>
          <a:xfrm>
            <a:off x="0" y="9444038"/>
            <a:ext cx="2930525" cy="49847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29050" y="9444038"/>
            <a:ext cx="2930525" cy="498475"/>
          </a:xfrm>
          <a:prstGeom prst="rect">
            <a:avLst/>
          </a:prstGeom>
        </p:spPr>
        <p:txBody>
          <a:bodyPr vert="horz" lIns="91440" tIns="45720" rIns="91440" bIns="45720" rtlCol="0" anchor="b"/>
          <a:lstStyle>
            <a:lvl1pPr algn="r">
              <a:defRPr sz="1200"/>
            </a:lvl1pPr>
          </a:lstStyle>
          <a:p>
            <a:fld id="{BED5BEC1-BC57-42D5-A5B5-11C4EC9C5224}" type="slidenum">
              <a:rPr lang="en-IN" smtClean="0"/>
              <a:t>‹#›</a:t>
            </a:fld>
            <a:endParaRPr lang="en-IN"/>
          </a:p>
        </p:txBody>
      </p:sp>
    </p:spTree>
    <p:extLst>
      <p:ext uri="{BB962C8B-B14F-4D97-AF65-F5344CB8AC3E}">
        <p14:creationId xmlns:p14="http://schemas.microsoft.com/office/powerpoint/2010/main" val="3397140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050" y="0"/>
            <a:ext cx="2930525" cy="498475"/>
          </a:xfrm>
          <a:prstGeom prst="rect">
            <a:avLst/>
          </a:prstGeom>
        </p:spPr>
        <p:txBody>
          <a:bodyPr vert="horz" lIns="91440" tIns="45720" rIns="91440" bIns="45720" rtlCol="0"/>
          <a:lstStyle>
            <a:lvl1pPr algn="r">
              <a:defRPr sz="1200"/>
            </a:lvl1pPr>
          </a:lstStyle>
          <a:p>
            <a:fld id="{6D0EF7B9-D493-478C-98EC-6BE36F2DD69C}" type="datetimeFigureOut">
              <a:rPr lang="en-IN" smtClean="0"/>
              <a:t>14/04/24</a:t>
            </a:fld>
            <a:endParaRPr lang="en-I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275" y="4784725"/>
            <a:ext cx="5408613" cy="3914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4038"/>
            <a:ext cx="2930525" cy="4984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050" y="9444038"/>
            <a:ext cx="2930525" cy="498475"/>
          </a:xfrm>
          <a:prstGeom prst="rect">
            <a:avLst/>
          </a:prstGeom>
        </p:spPr>
        <p:txBody>
          <a:bodyPr vert="horz" lIns="91440" tIns="45720" rIns="91440" bIns="45720" rtlCol="0" anchor="b"/>
          <a:lstStyle>
            <a:lvl1pPr algn="r">
              <a:defRPr sz="1200"/>
            </a:lvl1pPr>
          </a:lstStyle>
          <a:p>
            <a:fld id="{40352494-5180-4833-9695-8CC7020E626D}" type="slidenum">
              <a:rPr lang="en-IN" smtClean="0"/>
              <a:t>‹#›</a:t>
            </a:fld>
            <a:endParaRPr lang="en-IN"/>
          </a:p>
        </p:txBody>
      </p:sp>
    </p:spTree>
    <p:extLst>
      <p:ext uri="{BB962C8B-B14F-4D97-AF65-F5344CB8AC3E}">
        <p14:creationId xmlns:p14="http://schemas.microsoft.com/office/powerpoint/2010/main" val="40009833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352494-5180-4833-9695-8CC7020E626D}" type="slidenum">
              <a:rPr lang="en-IN" smtClean="0"/>
              <a:t>1</a:t>
            </a:fld>
            <a:endParaRPr lang="en-IN"/>
          </a:p>
        </p:txBody>
      </p:sp>
    </p:spTree>
    <p:extLst>
      <p:ext uri="{BB962C8B-B14F-4D97-AF65-F5344CB8AC3E}">
        <p14:creationId xmlns:p14="http://schemas.microsoft.com/office/powerpoint/2010/main" val="325003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352494-5180-4833-9695-8CC7020E626D}" type="slidenum">
              <a:rPr lang="en-IN" smtClean="0"/>
              <a:t>2</a:t>
            </a:fld>
            <a:endParaRPr lang="en-IN"/>
          </a:p>
        </p:txBody>
      </p:sp>
    </p:spTree>
    <p:extLst>
      <p:ext uri="{BB962C8B-B14F-4D97-AF65-F5344CB8AC3E}">
        <p14:creationId xmlns:p14="http://schemas.microsoft.com/office/powerpoint/2010/main" val="15272496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Department of Information Technology</a:t>
            </a:r>
            <a:endParaRPr lang="en-US" dirty="0"/>
          </a:p>
        </p:txBody>
      </p:sp>
      <p:sp>
        <p:nvSpPr>
          <p:cNvPr id="6" name="Slide Number Placeholder 5"/>
          <p:cNvSpPr>
            <a:spLocks noGrp="1"/>
          </p:cNvSpPr>
          <p:nvPr>
            <p:ph type="sldNum" sz="quarter" idx="12"/>
          </p:nvPr>
        </p:nvSpPr>
        <p:spPr/>
        <p:txBody>
          <a:bodyPr/>
          <a:lstStyle/>
          <a:p>
            <a:fld id="{2AFEEFDF-28D6-4AD4-B96B-085DF2DFC950}" type="slidenum">
              <a:rPr lang="en-US" smtClean="0"/>
              <a:t>‹#›</a:t>
            </a:fld>
            <a:endParaRPr lang="en-US"/>
          </a:p>
        </p:txBody>
      </p:sp>
      <p:sp useBgFill="1">
        <p:nvSpPr>
          <p:cNvPr id="7" name="Rounded Rectangle 6"/>
          <p:cNvSpPr/>
          <p:nvPr/>
        </p:nvSpPr>
        <p:spPr>
          <a:xfrm>
            <a:off x="8708" y="50804"/>
            <a:ext cx="9135291" cy="501915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3846" y="4629150"/>
            <a:ext cx="540679" cy="36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74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Department of Information Technology</a:t>
            </a:r>
            <a:endParaRPr lang="en-US" dirty="0"/>
          </a:p>
        </p:txBody>
      </p:sp>
      <p:sp>
        <p:nvSpPr>
          <p:cNvPr id="6" name="Slide Number Placeholder 5"/>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345627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Department of Information Technology</a:t>
            </a:r>
            <a:endParaRPr lang="en-US" dirty="0"/>
          </a:p>
        </p:txBody>
      </p:sp>
      <p:sp>
        <p:nvSpPr>
          <p:cNvPr id="6" name="Slide Number Placeholder 5"/>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236974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78260" y="4912188"/>
            <a:ext cx="2895600" cy="183358"/>
          </a:xfrm>
        </p:spPr>
        <p:txBody>
          <a:bodyPr/>
          <a:lstStyle>
            <a:lvl1pPr>
              <a:defRPr sz="1000">
                <a:latin typeface="Baskerville Old Face" panose="02020602080505020303" pitchFamily="18" charset="0"/>
              </a:defRPr>
            </a:lvl1pPr>
          </a:lstStyle>
          <a:p>
            <a:r>
              <a:rPr lang="en-US" dirty="0"/>
              <a:t>Department of Information Technology</a:t>
            </a:r>
          </a:p>
        </p:txBody>
      </p:sp>
      <p:sp>
        <p:nvSpPr>
          <p:cNvPr id="6" name="Slide Number Placeholder 5"/>
          <p:cNvSpPr>
            <a:spLocks noGrp="1"/>
          </p:cNvSpPr>
          <p:nvPr>
            <p:ph type="sldNum" sz="quarter" idx="12"/>
          </p:nvPr>
        </p:nvSpPr>
        <p:spPr>
          <a:xfrm>
            <a:off x="8610600" y="4776964"/>
            <a:ext cx="381000" cy="270449"/>
          </a:xfrm>
        </p:spPr>
        <p:txBody>
          <a:bodyPr/>
          <a:lstStyle/>
          <a:p>
            <a:fld id="{2AFEEFDF-28D6-4AD4-B96B-085DF2DFC950}" type="slidenum">
              <a:rPr lang="en-US" smtClean="0"/>
              <a:pPr/>
              <a:t>‹#›</a:t>
            </a:fld>
            <a:endParaRPr lang="en-US"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4699574"/>
            <a:ext cx="637132"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50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Department of Information Technology</a:t>
            </a:r>
            <a:endParaRPr lang="en-US" dirty="0"/>
          </a:p>
        </p:txBody>
      </p:sp>
      <p:sp>
        <p:nvSpPr>
          <p:cNvPr id="6" name="Slide Number Placeholder 5"/>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220300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Department of Information Technology</a:t>
            </a:r>
            <a:endParaRPr lang="en-US" dirty="0"/>
          </a:p>
        </p:txBody>
      </p:sp>
      <p:sp>
        <p:nvSpPr>
          <p:cNvPr id="7" name="Slide Number Placeholder 6"/>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208178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Department of Information Technology</a:t>
            </a:r>
            <a:endParaRPr lang="en-US" dirty="0"/>
          </a:p>
        </p:txBody>
      </p:sp>
      <p:sp>
        <p:nvSpPr>
          <p:cNvPr id="9" name="Slide Number Placeholder 8"/>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279972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t>‹#›</a:t>
            </a:fld>
            <a:endParaRPr lang="en-US"/>
          </a:p>
        </p:txBody>
      </p:sp>
      <p:sp>
        <p:nvSpPr>
          <p:cNvPr id="6" name="Rectangle 5"/>
          <p:cNvSpPr/>
          <p:nvPr/>
        </p:nvSpPr>
        <p:spPr>
          <a:xfrm>
            <a:off x="0" y="-17264"/>
            <a:ext cx="9144000" cy="379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0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Department of Information Technology</a:t>
            </a:r>
            <a:endParaRPr lang="en-US" dirty="0"/>
          </a:p>
        </p:txBody>
      </p:sp>
      <p:sp>
        <p:nvSpPr>
          <p:cNvPr id="4" name="Slide Number Placeholder 3"/>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222629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Department of Information Technology</a:t>
            </a:r>
            <a:endParaRPr lang="en-US" dirty="0"/>
          </a:p>
        </p:txBody>
      </p:sp>
      <p:sp>
        <p:nvSpPr>
          <p:cNvPr id="7" name="Slide Number Placeholder 6"/>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1117495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Department of Information Technology</a:t>
            </a:r>
            <a:endParaRPr lang="en-US" dirty="0"/>
          </a:p>
        </p:txBody>
      </p:sp>
      <p:sp>
        <p:nvSpPr>
          <p:cNvPr id="7" name="Slide Number Placeholder 6"/>
          <p:cNvSpPr>
            <a:spLocks noGrp="1"/>
          </p:cNvSpPr>
          <p:nvPr>
            <p:ph type="sldNum" sz="quarter" idx="12"/>
          </p:nvPr>
        </p:nvSpPr>
        <p:spPr/>
        <p:txBody>
          <a:bodyPr/>
          <a:lstStyle/>
          <a:p>
            <a:fld id="{2AFEEFDF-28D6-4AD4-B96B-085DF2DFC950}" type="slidenum">
              <a:rPr lang="en-US" smtClean="0"/>
              <a:t>‹#›</a:t>
            </a:fld>
            <a:endParaRPr lang="en-US"/>
          </a:p>
        </p:txBody>
      </p:sp>
    </p:spTree>
    <p:extLst>
      <p:ext uri="{BB962C8B-B14F-4D97-AF65-F5344CB8AC3E}">
        <p14:creationId xmlns:p14="http://schemas.microsoft.com/office/powerpoint/2010/main" val="2136413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Information Technology</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AFEEFDF-28D6-4AD4-B96B-085DF2DFC950}" type="slidenum">
              <a:rPr lang="en-US" smtClean="0"/>
              <a:t>‹#›</a:t>
            </a:fld>
            <a:endParaRPr lang="en-US"/>
          </a:p>
        </p:txBody>
      </p:sp>
    </p:spTree>
    <p:extLst>
      <p:ext uri="{BB962C8B-B14F-4D97-AF65-F5344CB8AC3E}">
        <p14:creationId xmlns:p14="http://schemas.microsoft.com/office/powerpoint/2010/main" val="69576911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document/8757549" TargetMode="External"/><Relationship Id="rId3" Type="http://schemas.openxmlformats.org/officeDocument/2006/relationships/hyperlink" Target="https://ieeexplore.ieee.org/document/5598055" TargetMode="External"/><Relationship Id="rId7" Type="http://schemas.openxmlformats.org/officeDocument/2006/relationships/hyperlink" Target="https://ieeexplore.ieee.org/document/7463864" TargetMode="External"/><Relationship Id="rId2" Type="http://schemas.openxmlformats.org/officeDocument/2006/relationships/hyperlink" Target="http://ieeexplore.ieee.org/document/6779898"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97047540_A_survey_of_quality_of_service_in_multi-tier_web_applications" TargetMode="External"/><Relationship Id="rId5" Type="http://schemas.openxmlformats.org/officeDocument/2006/relationships/hyperlink" Target="http://ieeexplore.ieee.org/document/5988838" TargetMode="External"/><Relationship Id="rId4" Type="http://schemas.openxmlformats.org/officeDocument/2006/relationships/hyperlink" Target="https://www.researchgate.net/publication/332828653_Research_on_Auto-Scaling_of_Web_Applications_in_Cloud_Survey_Trends_and_Future_Directions" TargetMode="External"/><Relationship Id="rId9"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8" y="656326"/>
            <a:ext cx="7835053" cy="1316830"/>
          </a:xfrm>
          <a:solidFill>
            <a:schemeClr val="accent1">
              <a:lumMod val="50000"/>
            </a:schemeClr>
          </a:solidFill>
        </p:spPr>
        <p:txBody>
          <a:bodyPr>
            <a:noAutofit/>
          </a:bodyPr>
          <a:lstStyle/>
          <a:p>
            <a:r>
              <a:rPr lang="en-US" sz="2400" b="1" dirty="0">
                <a:solidFill>
                  <a:schemeClr val="bg1"/>
                </a:solidFill>
                <a:latin typeface="Narkisim" pitchFamily="34" charset="-79"/>
                <a:cs typeface="Narkisim" pitchFamily="34" charset="-79"/>
              </a:rPr>
              <a:t>Implementation And Architecting Cloud Web Infrastructures</a:t>
            </a:r>
            <a:endParaRPr lang="en-IN" sz="2400" dirty="0">
              <a:solidFill>
                <a:schemeClr val="bg1"/>
              </a:solidFill>
            </a:endParaRPr>
          </a:p>
        </p:txBody>
      </p:sp>
      <p:sp>
        <p:nvSpPr>
          <p:cNvPr id="4" name="Rectangle 3"/>
          <p:cNvSpPr/>
          <p:nvPr/>
        </p:nvSpPr>
        <p:spPr>
          <a:xfrm>
            <a:off x="7599679" y="253483"/>
            <a:ext cx="1063414" cy="276999"/>
          </a:xfrm>
          <a:prstGeom prst="rect">
            <a:avLst/>
          </a:prstGeom>
        </p:spPr>
        <p:txBody>
          <a:bodyPr wrap="square">
            <a:spAutoFit/>
          </a:bodyPr>
          <a:lstStyle/>
          <a:p>
            <a:pPr algn="ctr"/>
            <a:r>
              <a:rPr lang="en-US" sz="1200" b="1" dirty="0">
                <a:effectLst>
                  <a:outerShdw blurRad="38100" dist="38100" dir="2700000" algn="tl">
                    <a:srgbClr val="000000">
                      <a:alpha val="43137"/>
                    </a:srgbClr>
                  </a:outerShdw>
                </a:effectLst>
                <a:latin typeface="Narkisim" pitchFamily="34" charset="-79"/>
                <a:cs typeface="Narkisim" pitchFamily="34" charset="-79"/>
              </a:rPr>
              <a:t>Batch – 15</a:t>
            </a:r>
          </a:p>
        </p:txBody>
      </p:sp>
      <p:sp>
        <p:nvSpPr>
          <p:cNvPr id="5" name="Subtitle 4"/>
          <p:cNvSpPr>
            <a:spLocks noGrp="1"/>
          </p:cNvSpPr>
          <p:nvPr>
            <p:ph type="subTitle" idx="1"/>
          </p:nvPr>
        </p:nvSpPr>
        <p:spPr>
          <a:xfrm>
            <a:off x="1093045" y="4314190"/>
            <a:ext cx="7020560" cy="701731"/>
          </a:xfrm>
          <a:prstGeom prst="rect">
            <a:avLst/>
          </a:prstGeom>
        </p:spPr>
        <p:txBody>
          <a:bodyPr wrap="square">
            <a:spAutoFit/>
          </a:bodyPr>
          <a:lstStyle/>
          <a:p>
            <a:pPr marR="60958" algn="ctr">
              <a:spcBef>
                <a:spcPct val="20000"/>
              </a:spcBef>
              <a:buClr>
                <a:srgbClr val="0BD0D9"/>
              </a:buClr>
              <a:buSzPct val="95000"/>
              <a:defRPr/>
            </a:pPr>
            <a:r>
              <a:rPr lang="en-US" sz="1800" b="1" dirty="0">
                <a:effectLst>
                  <a:outerShdw blurRad="38100" dist="38100" dir="2700000" algn="tl">
                    <a:srgbClr val="000000">
                      <a:alpha val="43137"/>
                    </a:srgbClr>
                  </a:outerShdw>
                </a:effectLst>
              </a:rPr>
              <a:t>DEPARTMENT OF INFORMATION TECHNOLOGY</a:t>
            </a:r>
          </a:p>
          <a:p>
            <a:pPr marR="60958" algn="ctr">
              <a:spcBef>
                <a:spcPct val="20000"/>
              </a:spcBef>
              <a:buClr>
                <a:srgbClr val="0BD0D9"/>
              </a:buClr>
              <a:buSzPct val="95000"/>
              <a:defRPr/>
            </a:pPr>
            <a:r>
              <a:rPr lang="en-US" sz="1800" b="1" dirty="0">
                <a:effectLst>
                  <a:outerShdw blurRad="38100" dist="38100" dir="2700000" algn="tl">
                    <a:srgbClr val="000000">
                      <a:alpha val="43137"/>
                    </a:srgbClr>
                  </a:outerShdw>
                </a:effectLst>
                <a:latin typeface="Calibri"/>
              </a:rPr>
              <a:t>MAHARAJ VIJAYARAM GAJAPATHI RAJ  COLLEGE OF ENGINEERING (A) </a:t>
            </a:r>
            <a:endParaRPr lang="en-US" sz="1800"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4377" y="4719356"/>
            <a:ext cx="404048" cy="306799"/>
          </a:xfrm>
          <a:prstGeom prst="rect">
            <a:avLst/>
          </a:prstGeom>
        </p:spPr>
      </p:pic>
      <p:sp>
        <p:nvSpPr>
          <p:cNvPr id="8" name="Rectangle 7"/>
          <p:cNvSpPr/>
          <p:nvPr/>
        </p:nvSpPr>
        <p:spPr>
          <a:xfrm>
            <a:off x="1093044" y="2288870"/>
            <a:ext cx="1284395" cy="646331"/>
          </a:xfrm>
          <a:prstGeom prst="rect">
            <a:avLst/>
          </a:prstGeom>
        </p:spPr>
        <p:txBody>
          <a:bodyPr wrap="square">
            <a:spAutoFit/>
          </a:bodyPr>
          <a:lstStyle/>
          <a:p>
            <a:r>
              <a:rPr lang="en-US" sz="1200" b="1" dirty="0">
                <a:effectLst>
                  <a:outerShdw blurRad="38100" dist="38100" dir="2700000" algn="tl">
                    <a:srgbClr val="000000">
                      <a:alpha val="43137"/>
                    </a:srgbClr>
                  </a:outerShdw>
                </a:effectLst>
                <a:latin typeface="Narkisim" pitchFamily="34" charset="-79"/>
                <a:cs typeface="Narkisim" pitchFamily="34" charset="-79"/>
              </a:rPr>
              <a:t>Guide:</a:t>
            </a:r>
          </a:p>
          <a:p>
            <a:r>
              <a:rPr lang="en-US" sz="1200" b="1" dirty="0" err="1">
                <a:effectLst>
                  <a:outerShdw blurRad="38100" dist="38100" dir="2700000" algn="tl">
                    <a:srgbClr val="000000">
                      <a:alpha val="43137"/>
                    </a:srgbClr>
                  </a:outerShdw>
                </a:effectLst>
                <a:latin typeface="Narkisim" pitchFamily="34" charset="-79"/>
                <a:cs typeface="Narkisim" pitchFamily="34" charset="-79"/>
              </a:rPr>
              <a:t>Dr.V.NAGESH</a:t>
            </a:r>
            <a:endParaRPr lang="en-US" sz="1200" b="1" dirty="0">
              <a:effectLst>
                <a:outerShdw blurRad="38100" dist="38100" dir="2700000" algn="tl">
                  <a:srgbClr val="000000">
                    <a:alpha val="43137"/>
                  </a:srgbClr>
                </a:outerShdw>
              </a:effectLst>
              <a:latin typeface="Narkisim" pitchFamily="34" charset="-79"/>
              <a:cs typeface="Narkisim" pitchFamily="34" charset="-79"/>
            </a:endParaRPr>
          </a:p>
          <a:p>
            <a:r>
              <a:rPr lang="en-US" sz="1200" b="1" dirty="0">
                <a:effectLst>
                  <a:outerShdw blurRad="38100" dist="38100" dir="2700000" algn="tl">
                    <a:srgbClr val="000000">
                      <a:alpha val="43137"/>
                    </a:srgbClr>
                  </a:outerShdw>
                </a:effectLst>
                <a:latin typeface="Narkisim" pitchFamily="34" charset="-79"/>
                <a:cs typeface="Narkisim" pitchFamily="34" charset="-79"/>
              </a:rPr>
              <a:t>Professor</a:t>
            </a:r>
          </a:p>
        </p:txBody>
      </p:sp>
      <p:sp>
        <p:nvSpPr>
          <p:cNvPr id="9" name="Rectangle 8"/>
          <p:cNvSpPr/>
          <p:nvPr/>
        </p:nvSpPr>
        <p:spPr>
          <a:xfrm>
            <a:off x="6258558" y="2288870"/>
            <a:ext cx="2262293" cy="1200329"/>
          </a:xfrm>
          <a:prstGeom prst="rect">
            <a:avLst/>
          </a:prstGeom>
        </p:spPr>
        <p:txBody>
          <a:bodyPr wrap="square">
            <a:spAutoFit/>
          </a:bodyPr>
          <a:lstStyle/>
          <a:p>
            <a:r>
              <a:rPr lang="en-US" sz="1200" b="1" dirty="0">
                <a:effectLst>
                  <a:outerShdw blurRad="38100" dist="38100" dir="2700000" algn="tl">
                    <a:srgbClr val="000000">
                      <a:alpha val="43137"/>
                    </a:srgbClr>
                  </a:outerShdw>
                </a:effectLst>
                <a:latin typeface="Narkisim" pitchFamily="34" charset="-79"/>
                <a:cs typeface="Narkisim" pitchFamily="34" charset="-79"/>
              </a:rPr>
              <a:t>Team:</a:t>
            </a:r>
          </a:p>
          <a:p>
            <a:r>
              <a:rPr lang="en-US" sz="1200" b="1" dirty="0">
                <a:effectLst>
                  <a:outerShdw blurRad="38100" dist="38100" dir="2700000" algn="tl">
                    <a:srgbClr val="000000">
                      <a:alpha val="43137"/>
                    </a:srgbClr>
                  </a:outerShdw>
                </a:effectLst>
                <a:latin typeface="Narkisim" pitchFamily="34" charset="-79"/>
                <a:cs typeface="Narkisim" pitchFamily="34" charset="-79"/>
              </a:rPr>
              <a:t>20331A1293-P.Laxmi Narayana</a:t>
            </a:r>
          </a:p>
          <a:p>
            <a:r>
              <a:rPr lang="en-US" sz="1200" b="1" dirty="0">
                <a:effectLst>
                  <a:outerShdw blurRad="38100" dist="38100" dir="2700000" algn="tl">
                    <a:srgbClr val="000000">
                      <a:alpha val="43137"/>
                    </a:srgbClr>
                  </a:outerShdw>
                </a:effectLst>
                <a:latin typeface="Narkisim" pitchFamily="34" charset="-79"/>
                <a:cs typeface="Narkisim" pitchFamily="34" charset="-79"/>
              </a:rPr>
              <a:t>20331A1297-P.S.V.Sougandhika</a:t>
            </a:r>
          </a:p>
          <a:p>
            <a:r>
              <a:rPr lang="en-US" sz="1200" b="1" dirty="0">
                <a:effectLst>
                  <a:outerShdw blurRad="38100" dist="38100" dir="2700000" algn="tl">
                    <a:srgbClr val="000000">
                      <a:alpha val="43137"/>
                    </a:srgbClr>
                  </a:outerShdw>
                </a:effectLst>
                <a:latin typeface="Narkisim" pitchFamily="34" charset="-79"/>
                <a:cs typeface="Narkisim" pitchFamily="34" charset="-79"/>
              </a:rPr>
              <a:t>20331A1278-Mohammad Zakir Ahmed</a:t>
            </a:r>
          </a:p>
          <a:p>
            <a:r>
              <a:rPr lang="en-US" sz="1200" b="1" dirty="0">
                <a:effectLst>
                  <a:outerShdw blurRad="38100" dist="38100" dir="2700000" algn="tl">
                    <a:srgbClr val="000000">
                      <a:alpha val="43137"/>
                    </a:srgbClr>
                  </a:outerShdw>
                </a:effectLst>
                <a:latin typeface="Narkisim" pitchFamily="34" charset="-79"/>
                <a:cs typeface="Narkisim" pitchFamily="34" charset="-79"/>
              </a:rPr>
              <a:t> </a:t>
            </a:r>
          </a:p>
        </p:txBody>
      </p:sp>
    </p:spTree>
    <p:extLst>
      <p:ext uri="{BB962C8B-B14F-4D97-AF65-F5344CB8AC3E}">
        <p14:creationId xmlns:p14="http://schemas.microsoft.com/office/powerpoint/2010/main" val="227406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10</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Architecture Diagrams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2" name="Picture 1">
            <a:extLst>
              <a:ext uri="{FF2B5EF4-FFF2-40B4-BE49-F238E27FC236}">
                <a16:creationId xmlns:a16="http://schemas.microsoft.com/office/drawing/2014/main" id="{D382D1E7-525B-7CF4-2311-E8D445A93993}"/>
              </a:ext>
            </a:extLst>
          </p:cNvPr>
          <p:cNvPicPr>
            <a:picLocks noChangeAspect="1"/>
          </p:cNvPicPr>
          <p:nvPr/>
        </p:nvPicPr>
        <p:blipFill>
          <a:blip r:embed="rId3"/>
          <a:stretch>
            <a:fillRect/>
          </a:stretch>
        </p:blipFill>
        <p:spPr>
          <a:xfrm>
            <a:off x="1578060" y="436583"/>
            <a:ext cx="6096000" cy="3863118"/>
          </a:xfrm>
          <a:prstGeom prst="rect">
            <a:avLst/>
          </a:prstGeom>
        </p:spPr>
      </p:pic>
      <p:sp>
        <p:nvSpPr>
          <p:cNvPr id="3" name="TextBox 2">
            <a:extLst>
              <a:ext uri="{FF2B5EF4-FFF2-40B4-BE49-F238E27FC236}">
                <a16:creationId xmlns:a16="http://schemas.microsoft.com/office/drawing/2014/main" id="{767C204B-A112-5310-EF1C-21FDC8DF0DC2}"/>
              </a:ext>
            </a:extLst>
          </p:cNvPr>
          <p:cNvSpPr txBox="1"/>
          <p:nvPr/>
        </p:nvSpPr>
        <p:spPr>
          <a:xfrm>
            <a:off x="4129237" y="4357536"/>
            <a:ext cx="697627" cy="646331"/>
          </a:xfrm>
          <a:prstGeom prst="rect">
            <a:avLst/>
          </a:prstGeom>
          <a:noFill/>
        </p:spPr>
        <p:txBody>
          <a:bodyPr wrap="none" rtlCol="0">
            <a:spAutoFit/>
          </a:bodyPr>
          <a:lstStyle/>
          <a:p>
            <a:r>
              <a:rPr lang="en-US" dirty="0"/>
              <a:t>2-tier</a:t>
            </a:r>
          </a:p>
          <a:p>
            <a:endParaRPr lang="en-US" dirty="0"/>
          </a:p>
        </p:txBody>
      </p:sp>
    </p:spTree>
    <p:extLst>
      <p:ext uri="{BB962C8B-B14F-4D97-AF65-F5344CB8AC3E}">
        <p14:creationId xmlns:p14="http://schemas.microsoft.com/office/powerpoint/2010/main" val="571722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11</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Architecture Diagrams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3" name="Picture 2">
            <a:extLst>
              <a:ext uri="{FF2B5EF4-FFF2-40B4-BE49-F238E27FC236}">
                <a16:creationId xmlns:a16="http://schemas.microsoft.com/office/drawing/2014/main" id="{89276B9D-DF43-8383-44D3-8D55FCBE2902}"/>
              </a:ext>
            </a:extLst>
          </p:cNvPr>
          <p:cNvPicPr>
            <a:picLocks noChangeAspect="1"/>
          </p:cNvPicPr>
          <p:nvPr/>
        </p:nvPicPr>
        <p:blipFill>
          <a:blip r:embed="rId3"/>
          <a:stretch>
            <a:fillRect/>
          </a:stretch>
        </p:blipFill>
        <p:spPr>
          <a:xfrm>
            <a:off x="1510937" y="749065"/>
            <a:ext cx="6680549" cy="3810000"/>
          </a:xfrm>
          <a:prstGeom prst="rect">
            <a:avLst/>
          </a:prstGeom>
        </p:spPr>
      </p:pic>
      <p:sp>
        <p:nvSpPr>
          <p:cNvPr id="9" name="TextBox 8">
            <a:extLst>
              <a:ext uri="{FF2B5EF4-FFF2-40B4-BE49-F238E27FC236}">
                <a16:creationId xmlns:a16="http://schemas.microsoft.com/office/drawing/2014/main" id="{0ECE13D5-BFD2-8626-086D-8E5E2DC15EC7}"/>
              </a:ext>
            </a:extLst>
          </p:cNvPr>
          <p:cNvSpPr txBox="1"/>
          <p:nvPr/>
        </p:nvSpPr>
        <p:spPr>
          <a:xfrm>
            <a:off x="4215866" y="4366295"/>
            <a:ext cx="697627" cy="369332"/>
          </a:xfrm>
          <a:prstGeom prst="rect">
            <a:avLst/>
          </a:prstGeom>
          <a:noFill/>
        </p:spPr>
        <p:txBody>
          <a:bodyPr wrap="none" rtlCol="0">
            <a:spAutoFit/>
          </a:bodyPr>
          <a:lstStyle/>
          <a:p>
            <a:r>
              <a:rPr lang="en-US" dirty="0"/>
              <a:t>3-tier</a:t>
            </a:r>
          </a:p>
        </p:txBody>
      </p:sp>
    </p:spTree>
    <p:extLst>
      <p:ext uri="{BB962C8B-B14F-4D97-AF65-F5344CB8AC3E}">
        <p14:creationId xmlns:p14="http://schemas.microsoft.com/office/powerpoint/2010/main" val="181157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12</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Architecture Diagrams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2" name="Picture 1">
            <a:extLst>
              <a:ext uri="{FF2B5EF4-FFF2-40B4-BE49-F238E27FC236}">
                <a16:creationId xmlns:a16="http://schemas.microsoft.com/office/drawing/2014/main" id="{277E401E-C5EE-4171-1BDD-F59089660209}"/>
              </a:ext>
            </a:extLst>
          </p:cNvPr>
          <p:cNvPicPr>
            <a:picLocks noChangeAspect="1"/>
          </p:cNvPicPr>
          <p:nvPr/>
        </p:nvPicPr>
        <p:blipFill>
          <a:blip r:embed="rId3"/>
          <a:stretch>
            <a:fillRect/>
          </a:stretch>
        </p:blipFill>
        <p:spPr>
          <a:xfrm>
            <a:off x="1663337" y="462895"/>
            <a:ext cx="6477000" cy="4106108"/>
          </a:xfrm>
          <a:prstGeom prst="rect">
            <a:avLst/>
          </a:prstGeom>
        </p:spPr>
      </p:pic>
      <p:sp>
        <p:nvSpPr>
          <p:cNvPr id="9" name="TextBox 8">
            <a:extLst>
              <a:ext uri="{FF2B5EF4-FFF2-40B4-BE49-F238E27FC236}">
                <a16:creationId xmlns:a16="http://schemas.microsoft.com/office/drawing/2014/main" id="{C5FE7F01-F9DF-F4E6-6D0E-DA80B3F1E628}"/>
              </a:ext>
            </a:extLst>
          </p:cNvPr>
          <p:cNvSpPr txBox="1"/>
          <p:nvPr/>
        </p:nvSpPr>
        <p:spPr>
          <a:xfrm>
            <a:off x="2621108" y="4435176"/>
            <a:ext cx="4199226" cy="646331"/>
          </a:xfrm>
          <a:prstGeom prst="rect">
            <a:avLst/>
          </a:prstGeom>
          <a:noFill/>
        </p:spPr>
        <p:txBody>
          <a:bodyPr wrap="none" rtlCol="0">
            <a:spAutoFit/>
          </a:bodyPr>
          <a:lstStyle/>
          <a:p>
            <a:r>
              <a:rPr lang="en-US" dirty="0"/>
              <a:t>3-tier with auto scaling and Load balancing</a:t>
            </a:r>
          </a:p>
          <a:p>
            <a:endParaRPr lang="en-US" dirty="0"/>
          </a:p>
        </p:txBody>
      </p:sp>
    </p:spTree>
    <p:extLst>
      <p:ext uri="{BB962C8B-B14F-4D97-AF65-F5344CB8AC3E}">
        <p14:creationId xmlns:p14="http://schemas.microsoft.com/office/powerpoint/2010/main" val="207072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13</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Network Flow Diagram</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3" name="Picture 2">
            <a:extLst>
              <a:ext uri="{FF2B5EF4-FFF2-40B4-BE49-F238E27FC236}">
                <a16:creationId xmlns:a16="http://schemas.microsoft.com/office/drawing/2014/main" id="{5D65E60E-4846-A247-1D2B-C72BBDC77BEA}"/>
              </a:ext>
            </a:extLst>
          </p:cNvPr>
          <p:cNvPicPr>
            <a:picLocks noChangeAspect="1"/>
          </p:cNvPicPr>
          <p:nvPr/>
        </p:nvPicPr>
        <p:blipFill>
          <a:blip r:embed="rId3"/>
          <a:stretch>
            <a:fillRect/>
          </a:stretch>
        </p:blipFill>
        <p:spPr>
          <a:xfrm>
            <a:off x="1496392" y="697344"/>
            <a:ext cx="6460372" cy="3748812"/>
          </a:xfrm>
          <a:prstGeom prst="rect">
            <a:avLst/>
          </a:prstGeom>
        </p:spPr>
      </p:pic>
    </p:spTree>
    <p:extLst>
      <p:ext uri="{BB962C8B-B14F-4D97-AF65-F5344CB8AC3E}">
        <p14:creationId xmlns:p14="http://schemas.microsoft.com/office/powerpoint/2010/main" val="20587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14</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DNS Records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2" name="Picture 1">
            <a:extLst>
              <a:ext uri="{FF2B5EF4-FFF2-40B4-BE49-F238E27FC236}">
                <a16:creationId xmlns:a16="http://schemas.microsoft.com/office/drawing/2014/main" id="{046C8105-CE06-DA97-746B-A4D587DD6DCF}"/>
              </a:ext>
            </a:extLst>
          </p:cNvPr>
          <p:cNvPicPr>
            <a:picLocks noChangeAspect="1"/>
          </p:cNvPicPr>
          <p:nvPr/>
        </p:nvPicPr>
        <p:blipFill>
          <a:blip r:embed="rId3"/>
          <a:stretch>
            <a:fillRect/>
          </a:stretch>
        </p:blipFill>
        <p:spPr>
          <a:xfrm>
            <a:off x="1476833" y="704916"/>
            <a:ext cx="6363057" cy="3565230"/>
          </a:xfrm>
          <a:prstGeom prst="rect">
            <a:avLst/>
          </a:prstGeom>
        </p:spPr>
      </p:pic>
    </p:spTree>
    <p:extLst>
      <p:ext uri="{BB962C8B-B14F-4D97-AF65-F5344CB8AC3E}">
        <p14:creationId xmlns:p14="http://schemas.microsoft.com/office/powerpoint/2010/main" val="359704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15</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Result Analysis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3" name="Picture 2">
            <a:extLst>
              <a:ext uri="{FF2B5EF4-FFF2-40B4-BE49-F238E27FC236}">
                <a16:creationId xmlns:a16="http://schemas.microsoft.com/office/drawing/2014/main" id="{71F05657-2865-99EA-BED2-1BAEC6DDC9C9}"/>
              </a:ext>
            </a:extLst>
          </p:cNvPr>
          <p:cNvPicPr>
            <a:picLocks noChangeAspect="1"/>
          </p:cNvPicPr>
          <p:nvPr/>
        </p:nvPicPr>
        <p:blipFill>
          <a:blip r:embed="rId3"/>
          <a:stretch>
            <a:fillRect/>
          </a:stretch>
        </p:blipFill>
        <p:spPr>
          <a:xfrm>
            <a:off x="1578157" y="589267"/>
            <a:ext cx="6019801" cy="3397100"/>
          </a:xfrm>
          <a:prstGeom prst="rect">
            <a:avLst/>
          </a:prstGeom>
        </p:spPr>
      </p:pic>
      <p:sp>
        <p:nvSpPr>
          <p:cNvPr id="9" name="TextBox 8">
            <a:extLst>
              <a:ext uri="{FF2B5EF4-FFF2-40B4-BE49-F238E27FC236}">
                <a16:creationId xmlns:a16="http://schemas.microsoft.com/office/drawing/2014/main" id="{F8AD36B8-8276-97DD-0E21-593B47034C02}"/>
              </a:ext>
            </a:extLst>
          </p:cNvPr>
          <p:cNvSpPr txBox="1"/>
          <p:nvPr/>
        </p:nvSpPr>
        <p:spPr>
          <a:xfrm>
            <a:off x="4273617" y="4184901"/>
            <a:ext cx="1187697" cy="369332"/>
          </a:xfrm>
          <a:prstGeom prst="rect">
            <a:avLst/>
          </a:prstGeom>
          <a:noFill/>
        </p:spPr>
        <p:txBody>
          <a:bodyPr wrap="none" rtlCol="0">
            <a:spAutoFit/>
          </a:bodyPr>
          <a:lstStyle/>
          <a:p>
            <a:r>
              <a:rPr lang="en-US" dirty="0"/>
              <a:t>Login Page</a:t>
            </a:r>
          </a:p>
        </p:txBody>
      </p:sp>
    </p:spTree>
    <p:extLst>
      <p:ext uri="{BB962C8B-B14F-4D97-AF65-F5344CB8AC3E}">
        <p14:creationId xmlns:p14="http://schemas.microsoft.com/office/powerpoint/2010/main" val="850126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16</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Result Analysis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2" name="Picture 1">
            <a:extLst>
              <a:ext uri="{FF2B5EF4-FFF2-40B4-BE49-F238E27FC236}">
                <a16:creationId xmlns:a16="http://schemas.microsoft.com/office/drawing/2014/main" id="{D308182D-5F34-1865-0BC5-62F10C6E175B}"/>
              </a:ext>
            </a:extLst>
          </p:cNvPr>
          <p:cNvPicPr>
            <a:picLocks noChangeAspect="1"/>
          </p:cNvPicPr>
          <p:nvPr/>
        </p:nvPicPr>
        <p:blipFill>
          <a:blip r:embed="rId3"/>
          <a:stretch>
            <a:fillRect/>
          </a:stretch>
        </p:blipFill>
        <p:spPr>
          <a:xfrm>
            <a:off x="1104900" y="517525"/>
            <a:ext cx="6934200" cy="3963508"/>
          </a:xfrm>
          <a:prstGeom prst="rect">
            <a:avLst/>
          </a:prstGeom>
        </p:spPr>
      </p:pic>
      <p:sp>
        <p:nvSpPr>
          <p:cNvPr id="9" name="TextBox 8">
            <a:extLst>
              <a:ext uri="{FF2B5EF4-FFF2-40B4-BE49-F238E27FC236}">
                <a16:creationId xmlns:a16="http://schemas.microsoft.com/office/drawing/2014/main" id="{D3D428C2-57A9-B6F2-7330-32AB05D27EE5}"/>
              </a:ext>
            </a:extLst>
          </p:cNvPr>
          <p:cNvSpPr txBox="1"/>
          <p:nvPr/>
        </p:nvSpPr>
        <p:spPr>
          <a:xfrm>
            <a:off x="3888606" y="4443951"/>
            <a:ext cx="1804212" cy="369332"/>
          </a:xfrm>
          <a:prstGeom prst="rect">
            <a:avLst/>
          </a:prstGeom>
          <a:noFill/>
        </p:spPr>
        <p:txBody>
          <a:bodyPr wrap="none" rtlCol="0">
            <a:spAutoFit/>
          </a:bodyPr>
          <a:lstStyle/>
          <a:p>
            <a:r>
              <a:rPr lang="en-US" dirty="0"/>
              <a:t>Registration Page</a:t>
            </a:r>
          </a:p>
        </p:txBody>
      </p:sp>
    </p:spTree>
    <p:extLst>
      <p:ext uri="{BB962C8B-B14F-4D97-AF65-F5344CB8AC3E}">
        <p14:creationId xmlns:p14="http://schemas.microsoft.com/office/powerpoint/2010/main" val="408164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17</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Result Analysis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3" name="Picture 2">
            <a:extLst>
              <a:ext uri="{FF2B5EF4-FFF2-40B4-BE49-F238E27FC236}">
                <a16:creationId xmlns:a16="http://schemas.microsoft.com/office/drawing/2014/main" id="{A9D3A1F5-8C5B-C280-ECDF-89BFC920310B}"/>
              </a:ext>
            </a:extLst>
          </p:cNvPr>
          <p:cNvPicPr>
            <a:picLocks noChangeAspect="1"/>
          </p:cNvPicPr>
          <p:nvPr/>
        </p:nvPicPr>
        <p:blipFill>
          <a:blip r:embed="rId3"/>
          <a:stretch>
            <a:fillRect/>
          </a:stretch>
        </p:blipFill>
        <p:spPr>
          <a:xfrm>
            <a:off x="1849198" y="430544"/>
            <a:ext cx="5725883" cy="3851958"/>
          </a:xfrm>
          <a:prstGeom prst="rect">
            <a:avLst/>
          </a:prstGeom>
        </p:spPr>
      </p:pic>
      <p:sp>
        <p:nvSpPr>
          <p:cNvPr id="9" name="TextBox 8">
            <a:extLst>
              <a:ext uri="{FF2B5EF4-FFF2-40B4-BE49-F238E27FC236}">
                <a16:creationId xmlns:a16="http://schemas.microsoft.com/office/drawing/2014/main" id="{DB4D2EC7-A68A-A57D-A6CF-5622D9C4809B}"/>
              </a:ext>
            </a:extLst>
          </p:cNvPr>
          <p:cNvSpPr txBox="1"/>
          <p:nvPr/>
        </p:nvSpPr>
        <p:spPr>
          <a:xfrm>
            <a:off x="4321743" y="4419415"/>
            <a:ext cx="1258358" cy="369332"/>
          </a:xfrm>
          <a:prstGeom prst="rect">
            <a:avLst/>
          </a:prstGeom>
          <a:noFill/>
        </p:spPr>
        <p:txBody>
          <a:bodyPr wrap="none" rtlCol="0">
            <a:spAutoFit/>
          </a:bodyPr>
          <a:lstStyle/>
          <a:p>
            <a:r>
              <a:rPr lang="en-US" dirty="0"/>
              <a:t>Home page</a:t>
            </a:r>
          </a:p>
        </p:txBody>
      </p:sp>
    </p:spTree>
    <p:extLst>
      <p:ext uri="{BB962C8B-B14F-4D97-AF65-F5344CB8AC3E}">
        <p14:creationId xmlns:p14="http://schemas.microsoft.com/office/powerpoint/2010/main" val="2581176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18</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Result Analysis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3" name="Picture 2">
            <a:extLst>
              <a:ext uri="{FF2B5EF4-FFF2-40B4-BE49-F238E27FC236}">
                <a16:creationId xmlns:a16="http://schemas.microsoft.com/office/drawing/2014/main" id="{B7A20108-8DCE-1422-5E54-DDB34E918681}"/>
              </a:ext>
            </a:extLst>
          </p:cNvPr>
          <p:cNvPicPr>
            <a:picLocks noChangeAspect="1"/>
          </p:cNvPicPr>
          <p:nvPr/>
        </p:nvPicPr>
        <p:blipFill>
          <a:blip r:embed="rId3"/>
          <a:stretch>
            <a:fillRect/>
          </a:stretch>
        </p:blipFill>
        <p:spPr>
          <a:xfrm>
            <a:off x="685800" y="665779"/>
            <a:ext cx="7772400" cy="3811941"/>
          </a:xfrm>
          <a:prstGeom prst="rect">
            <a:avLst/>
          </a:prstGeom>
        </p:spPr>
      </p:pic>
      <p:sp>
        <p:nvSpPr>
          <p:cNvPr id="9" name="TextBox 8">
            <a:extLst>
              <a:ext uri="{FF2B5EF4-FFF2-40B4-BE49-F238E27FC236}">
                <a16:creationId xmlns:a16="http://schemas.microsoft.com/office/drawing/2014/main" id="{FF398E02-7E62-8F4B-7A79-CC21B824DA14}"/>
              </a:ext>
            </a:extLst>
          </p:cNvPr>
          <p:cNvSpPr txBox="1"/>
          <p:nvPr/>
        </p:nvSpPr>
        <p:spPr>
          <a:xfrm>
            <a:off x="3966937" y="4351131"/>
            <a:ext cx="1318246" cy="369332"/>
          </a:xfrm>
          <a:prstGeom prst="rect">
            <a:avLst/>
          </a:prstGeom>
          <a:noFill/>
        </p:spPr>
        <p:txBody>
          <a:bodyPr wrap="none" rtlCol="0">
            <a:spAutoFit/>
          </a:bodyPr>
          <a:lstStyle/>
          <a:p>
            <a:r>
              <a:rPr lang="en-US" dirty="0"/>
              <a:t>Primary Site</a:t>
            </a:r>
          </a:p>
        </p:txBody>
      </p:sp>
    </p:spTree>
    <p:extLst>
      <p:ext uri="{BB962C8B-B14F-4D97-AF65-F5344CB8AC3E}">
        <p14:creationId xmlns:p14="http://schemas.microsoft.com/office/powerpoint/2010/main" val="247719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19</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Result Analysis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2" name="Picture 1">
            <a:extLst>
              <a:ext uri="{FF2B5EF4-FFF2-40B4-BE49-F238E27FC236}">
                <a16:creationId xmlns:a16="http://schemas.microsoft.com/office/drawing/2014/main" id="{3BD07AF7-A001-75D8-66C4-A64D03C207A4}"/>
              </a:ext>
            </a:extLst>
          </p:cNvPr>
          <p:cNvPicPr>
            <a:picLocks noChangeAspect="1"/>
          </p:cNvPicPr>
          <p:nvPr/>
        </p:nvPicPr>
        <p:blipFill>
          <a:blip r:embed="rId3"/>
          <a:stretch>
            <a:fillRect/>
          </a:stretch>
        </p:blipFill>
        <p:spPr>
          <a:xfrm>
            <a:off x="1028700" y="987888"/>
            <a:ext cx="7772400" cy="2244615"/>
          </a:xfrm>
          <a:prstGeom prst="rect">
            <a:avLst/>
          </a:prstGeom>
        </p:spPr>
      </p:pic>
      <p:sp>
        <p:nvSpPr>
          <p:cNvPr id="3" name="TextBox 2">
            <a:extLst>
              <a:ext uri="{FF2B5EF4-FFF2-40B4-BE49-F238E27FC236}">
                <a16:creationId xmlns:a16="http://schemas.microsoft.com/office/drawing/2014/main" id="{6068E23E-BA30-0050-A20A-43A73644C595}"/>
              </a:ext>
            </a:extLst>
          </p:cNvPr>
          <p:cNvSpPr txBox="1"/>
          <p:nvPr/>
        </p:nvSpPr>
        <p:spPr>
          <a:xfrm>
            <a:off x="3424321" y="3232503"/>
            <a:ext cx="2403478" cy="369332"/>
          </a:xfrm>
          <a:prstGeom prst="rect">
            <a:avLst/>
          </a:prstGeom>
          <a:noFill/>
        </p:spPr>
        <p:txBody>
          <a:bodyPr wrap="none" rtlCol="0">
            <a:spAutoFit/>
          </a:bodyPr>
          <a:lstStyle/>
          <a:p>
            <a:r>
              <a:rPr lang="en-US" dirty="0"/>
              <a:t>Route 53 Health Checks</a:t>
            </a:r>
          </a:p>
        </p:txBody>
      </p:sp>
    </p:spTree>
    <p:extLst>
      <p:ext uri="{BB962C8B-B14F-4D97-AF65-F5344CB8AC3E}">
        <p14:creationId xmlns:p14="http://schemas.microsoft.com/office/powerpoint/2010/main" val="1711153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13" y="90831"/>
            <a:ext cx="8998373" cy="288475"/>
          </a:xfrm>
          <a:solidFill>
            <a:schemeClr val="accent1">
              <a:lumMod val="50000"/>
            </a:schemeClr>
          </a:solidFill>
        </p:spPr>
        <p:txBody>
          <a:bodyPr>
            <a:noAutofit/>
          </a:bodyPr>
          <a:lstStyle/>
          <a:p>
            <a:r>
              <a:rPr lang="en-IN" sz="1800" dirty="0">
                <a:solidFill>
                  <a:schemeClr val="bg1"/>
                </a:solidFill>
                <a:latin typeface="Times New Roman" panose="02020603050405020304" pitchFamily="18" charset="0"/>
                <a:cs typeface="Times New Roman" panose="02020603050405020304" pitchFamily="18" charset="0"/>
              </a:rPr>
              <a:t>Introduction</a:t>
            </a:r>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a:xfrm>
            <a:off x="8845973" y="4863973"/>
            <a:ext cx="220133" cy="231573"/>
          </a:xfrm>
        </p:spPr>
        <p:txBody>
          <a:bodyPr/>
          <a:lstStyle/>
          <a:p>
            <a:fld id="{2AFEEFDF-28D6-4AD4-B96B-085DF2DFC950}" type="slidenum">
              <a:rPr lang="en-US" sz="800" smtClean="0">
                <a:latin typeface="Times New Roman" panose="02020603050405020304" pitchFamily="18" charset="0"/>
                <a:cs typeface="Times New Roman" panose="02020603050405020304" pitchFamily="18" charset="0"/>
              </a:rPr>
              <a:pPr/>
              <a:t>2</a:t>
            </a:fld>
            <a:endParaRPr lang="en-US" sz="800" dirty="0">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1447800" y="802216"/>
            <a:ext cx="6781799" cy="3962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t">
              <a:spcBef>
                <a:spcPts val="0"/>
              </a:spcBef>
              <a:buFont typeface="+mj-lt"/>
              <a:buAutoNum type="arabicPeriod"/>
            </a:pPr>
            <a:r>
              <a:rPr lang="en-US" sz="1400" dirty="0"/>
              <a:t>Introduction</a:t>
            </a:r>
          </a:p>
          <a:p>
            <a:pPr>
              <a:spcBef>
                <a:spcPts val="0"/>
              </a:spcBef>
              <a:buFont typeface="+mj-lt"/>
              <a:buAutoNum type="arabicPeriod"/>
            </a:pPr>
            <a:r>
              <a:rPr lang="en-US" sz="1400" dirty="0"/>
              <a:t>Project Abstract</a:t>
            </a:r>
            <a:endParaRPr lang="en-US" sz="1000" dirty="0"/>
          </a:p>
          <a:p>
            <a:pPr>
              <a:spcBef>
                <a:spcPts val="0"/>
              </a:spcBef>
              <a:buFont typeface="+mj-lt"/>
              <a:buAutoNum type="arabicPeriod"/>
            </a:pPr>
            <a:r>
              <a:rPr lang="en-US" sz="1400" dirty="0"/>
              <a:t>Problem Statement</a:t>
            </a:r>
          </a:p>
          <a:p>
            <a:pPr>
              <a:spcBef>
                <a:spcPts val="0"/>
              </a:spcBef>
              <a:buFont typeface="+mj-lt"/>
              <a:buAutoNum type="arabicPeriod"/>
            </a:pPr>
            <a:r>
              <a:rPr lang="en-US" sz="1400" dirty="0"/>
              <a:t>Present System</a:t>
            </a:r>
          </a:p>
          <a:p>
            <a:pPr>
              <a:spcBef>
                <a:spcPts val="0"/>
              </a:spcBef>
              <a:buFont typeface="+mj-lt"/>
              <a:buAutoNum type="arabicPeriod"/>
            </a:pPr>
            <a:r>
              <a:rPr lang="en-US" sz="1400" dirty="0"/>
              <a:t>Proposed System</a:t>
            </a:r>
          </a:p>
          <a:p>
            <a:pPr>
              <a:spcBef>
                <a:spcPts val="0"/>
              </a:spcBef>
              <a:buFont typeface="+mj-lt"/>
              <a:buAutoNum type="arabicPeriod"/>
            </a:pPr>
            <a:r>
              <a:rPr lang="en-US" sz="1400" dirty="0"/>
              <a:t>Hardware and Software Requirements</a:t>
            </a:r>
          </a:p>
          <a:p>
            <a:pPr>
              <a:spcBef>
                <a:spcPts val="0"/>
              </a:spcBef>
              <a:buFont typeface="+mj-lt"/>
              <a:buAutoNum type="arabicPeriod"/>
            </a:pPr>
            <a:r>
              <a:rPr lang="en-US" sz="1400" dirty="0"/>
              <a:t>Architecture Diagrams</a:t>
            </a:r>
          </a:p>
          <a:p>
            <a:pPr>
              <a:spcBef>
                <a:spcPts val="0"/>
              </a:spcBef>
              <a:buFont typeface="+mj-lt"/>
              <a:buAutoNum type="arabicPeriod"/>
            </a:pPr>
            <a:r>
              <a:rPr lang="en-US" sz="1400" dirty="0"/>
              <a:t>Network Flow Diagram</a:t>
            </a:r>
          </a:p>
          <a:p>
            <a:pPr>
              <a:spcBef>
                <a:spcPts val="0"/>
              </a:spcBef>
              <a:buFont typeface="+mj-lt"/>
              <a:buAutoNum type="arabicPeriod"/>
            </a:pPr>
            <a:r>
              <a:rPr lang="en-US" sz="1400" dirty="0"/>
              <a:t>DNS Records</a:t>
            </a:r>
          </a:p>
          <a:p>
            <a:pPr>
              <a:spcBef>
                <a:spcPts val="0"/>
              </a:spcBef>
              <a:buFont typeface="+mj-lt"/>
              <a:buAutoNum type="arabicPeriod"/>
            </a:pPr>
            <a:r>
              <a:rPr lang="en-US" sz="1400" dirty="0"/>
              <a:t>Result Analysis</a:t>
            </a:r>
            <a:endParaRPr lang="en-IN" sz="1400" dirty="0"/>
          </a:p>
          <a:p>
            <a:pPr marL="0" indent="0">
              <a:spcBef>
                <a:spcPts val="0"/>
              </a:spcBef>
              <a:buFont typeface="Arial" pitchFamily="34" charset="0"/>
              <a:buNone/>
            </a:pPr>
            <a:endParaRPr lang="en-US" sz="1400" dirty="0"/>
          </a:p>
        </p:txBody>
      </p:sp>
      <p:sp>
        <p:nvSpPr>
          <p:cNvPr id="7" name="Rectangle 6"/>
          <p:cNvSpPr/>
          <p:nvPr/>
        </p:nvSpPr>
        <p:spPr>
          <a:xfrm>
            <a:off x="0" y="38040"/>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8" name="Rectangle 7"/>
          <p:cNvSpPr/>
          <p:nvPr/>
        </p:nvSpPr>
        <p:spPr>
          <a:xfrm>
            <a:off x="2961696" y="38040"/>
            <a:ext cx="3525408"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000" b="1" dirty="0">
                <a:solidFill>
                  <a:schemeClr val="bg1"/>
                </a:solidFill>
                <a:latin typeface="Garamond" panose="02020404030301010803" pitchFamily="18" charset="0"/>
                <a:cs typeface="Narkisim" pitchFamily="34" charset="-79"/>
              </a:rPr>
              <a:t>Outlines of the Presentation</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Tree>
    <p:extLst>
      <p:ext uri="{BB962C8B-B14F-4D97-AF65-F5344CB8AC3E}">
        <p14:creationId xmlns:p14="http://schemas.microsoft.com/office/powerpoint/2010/main" val="938229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20</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Result Analysis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pic>
        <p:nvPicPr>
          <p:cNvPr id="3" name="Picture 2">
            <a:extLst>
              <a:ext uri="{FF2B5EF4-FFF2-40B4-BE49-F238E27FC236}">
                <a16:creationId xmlns:a16="http://schemas.microsoft.com/office/drawing/2014/main" id="{33E30AE1-683F-423A-24D3-AC32DC5EB70E}"/>
              </a:ext>
            </a:extLst>
          </p:cNvPr>
          <p:cNvPicPr>
            <a:picLocks noChangeAspect="1"/>
          </p:cNvPicPr>
          <p:nvPr/>
        </p:nvPicPr>
        <p:blipFill>
          <a:blip r:embed="rId3"/>
          <a:stretch>
            <a:fillRect/>
          </a:stretch>
        </p:blipFill>
        <p:spPr>
          <a:xfrm>
            <a:off x="1772711" y="688903"/>
            <a:ext cx="5630694" cy="3765694"/>
          </a:xfrm>
          <a:prstGeom prst="rect">
            <a:avLst/>
          </a:prstGeom>
        </p:spPr>
      </p:pic>
      <p:sp>
        <p:nvSpPr>
          <p:cNvPr id="9" name="TextBox 8">
            <a:extLst>
              <a:ext uri="{FF2B5EF4-FFF2-40B4-BE49-F238E27FC236}">
                <a16:creationId xmlns:a16="http://schemas.microsoft.com/office/drawing/2014/main" id="{8295C0EE-C22C-D795-F06C-D8499B1F07B9}"/>
              </a:ext>
            </a:extLst>
          </p:cNvPr>
          <p:cNvSpPr txBox="1"/>
          <p:nvPr/>
        </p:nvSpPr>
        <p:spPr>
          <a:xfrm flipH="1">
            <a:off x="4098124" y="4269931"/>
            <a:ext cx="2135735" cy="369332"/>
          </a:xfrm>
          <a:prstGeom prst="rect">
            <a:avLst/>
          </a:prstGeom>
          <a:noFill/>
        </p:spPr>
        <p:txBody>
          <a:bodyPr wrap="square" rtlCol="0">
            <a:spAutoFit/>
          </a:bodyPr>
          <a:lstStyle/>
          <a:p>
            <a:r>
              <a:rPr lang="en-US" dirty="0"/>
              <a:t>Secondary Site</a:t>
            </a:r>
          </a:p>
        </p:txBody>
      </p:sp>
    </p:spTree>
    <p:extLst>
      <p:ext uri="{BB962C8B-B14F-4D97-AF65-F5344CB8AC3E}">
        <p14:creationId xmlns:p14="http://schemas.microsoft.com/office/powerpoint/2010/main" val="136294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21</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Conclusion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
        <p:nvSpPr>
          <p:cNvPr id="10" name="TextBox 9">
            <a:extLst>
              <a:ext uri="{FF2B5EF4-FFF2-40B4-BE49-F238E27FC236}">
                <a16:creationId xmlns:a16="http://schemas.microsoft.com/office/drawing/2014/main" id="{47165DF3-1CA2-C5C8-2A54-7F697682CC22}"/>
              </a:ext>
            </a:extLst>
          </p:cNvPr>
          <p:cNvSpPr txBox="1"/>
          <p:nvPr/>
        </p:nvSpPr>
        <p:spPr>
          <a:xfrm>
            <a:off x="523603" y="882219"/>
            <a:ext cx="8277497" cy="3570786"/>
          </a:xfrm>
          <a:prstGeom prst="rect">
            <a:avLst/>
          </a:prstGeom>
          <a:noFill/>
        </p:spPr>
        <p:txBody>
          <a:bodyPr wrap="square">
            <a:spAutoFit/>
          </a:bodyPr>
          <a:lstStyle/>
          <a:p>
            <a:pPr marL="12700" marR="5080" algn="just">
              <a:lnSpc>
                <a:spcPct val="115100"/>
              </a:lnSpc>
              <a:spcBef>
                <a:spcPts val="100"/>
              </a:spcBef>
            </a:pPr>
            <a:r>
              <a:rPr lang="en-IN" sz="1800" dirty="0">
                <a:solidFill>
                  <a:srgbClr val="223944"/>
                </a:solidFill>
                <a:latin typeface="Times New Roman"/>
                <a:cs typeface="Times New Roman"/>
              </a:rPr>
              <a:t>Our journey from </a:t>
            </a:r>
            <a:r>
              <a:rPr lang="en-IN" sz="1800" spc="5" dirty="0">
                <a:solidFill>
                  <a:srgbClr val="223944"/>
                </a:solidFill>
                <a:latin typeface="Times New Roman"/>
                <a:cs typeface="Times New Roman"/>
              </a:rPr>
              <a:t>1-tier to </a:t>
            </a:r>
            <a:r>
              <a:rPr lang="en-IN" sz="1800" dirty="0">
                <a:solidFill>
                  <a:srgbClr val="223944"/>
                </a:solidFill>
                <a:latin typeface="Times New Roman"/>
                <a:cs typeface="Times New Roman"/>
              </a:rPr>
              <a:t>3-tier architectures utilizing </a:t>
            </a:r>
            <a:r>
              <a:rPr lang="en-IN" sz="1800" spc="-10" dirty="0">
                <a:solidFill>
                  <a:srgbClr val="223944"/>
                </a:solidFill>
                <a:latin typeface="Times New Roman"/>
                <a:cs typeface="Times New Roman"/>
              </a:rPr>
              <a:t>AWS </a:t>
            </a:r>
            <a:r>
              <a:rPr lang="en-IN" sz="1800" spc="-5" dirty="0">
                <a:solidFill>
                  <a:srgbClr val="223944"/>
                </a:solidFill>
                <a:latin typeface="Times New Roman"/>
                <a:cs typeface="Times New Roman"/>
              </a:rPr>
              <a:t>resources </a:t>
            </a:r>
            <a:r>
              <a:rPr lang="en-IN" sz="1800" spc="5" dirty="0">
                <a:solidFill>
                  <a:srgbClr val="223944"/>
                </a:solidFill>
                <a:latin typeface="Times New Roman"/>
                <a:cs typeface="Times New Roman"/>
              </a:rPr>
              <a:t>and </a:t>
            </a:r>
            <a:r>
              <a:rPr lang="en-IN" sz="1800" spc="-5" dirty="0">
                <a:solidFill>
                  <a:srgbClr val="223944"/>
                </a:solidFill>
                <a:latin typeface="Times New Roman"/>
                <a:cs typeface="Times New Roman"/>
              </a:rPr>
              <a:t>PHP </a:t>
            </a:r>
            <a:r>
              <a:rPr lang="en-IN" sz="1800" spc="5" dirty="0">
                <a:solidFill>
                  <a:srgbClr val="223944"/>
                </a:solidFill>
                <a:latin typeface="Times New Roman"/>
                <a:cs typeface="Times New Roman"/>
              </a:rPr>
              <a:t>has </a:t>
            </a:r>
            <a:r>
              <a:rPr lang="en-IN" sz="1800" spc="-5" dirty="0">
                <a:solidFill>
                  <a:srgbClr val="223944"/>
                </a:solidFill>
                <a:latin typeface="Times New Roman"/>
                <a:cs typeface="Times New Roman"/>
              </a:rPr>
              <a:t>been </a:t>
            </a:r>
            <a:r>
              <a:rPr lang="en-IN" sz="1800" spc="-385" dirty="0">
                <a:solidFill>
                  <a:srgbClr val="223944"/>
                </a:solidFill>
                <a:latin typeface="Times New Roman"/>
                <a:cs typeface="Times New Roman"/>
              </a:rPr>
              <a:t> </a:t>
            </a:r>
            <a:r>
              <a:rPr lang="en-IN" sz="1800" spc="-5" dirty="0">
                <a:solidFill>
                  <a:srgbClr val="223944"/>
                </a:solidFill>
                <a:latin typeface="Times New Roman"/>
                <a:cs typeface="Times New Roman"/>
              </a:rPr>
              <a:t>transformative,</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addressing</a:t>
            </a:r>
            <a:r>
              <a:rPr lang="en-IN" sz="1800" dirty="0">
                <a:solidFill>
                  <a:srgbClr val="223944"/>
                </a:solidFill>
                <a:latin typeface="Times New Roman"/>
                <a:cs typeface="Times New Roman"/>
              </a:rPr>
              <a:t> scalability</a:t>
            </a:r>
            <a:r>
              <a:rPr lang="en-IN" sz="1800" spc="5" dirty="0">
                <a:solidFill>
                  <a:srgbClr val="223944"/>
                </a:solidFill>
                <a:latin typeface="Times New Roman"/>
                <a:cs typeface="Times New Roman"/>
              </a:rPr>
              <a:t> and</a:t>
            </a:r>
            <a:r>
              <a:rPr lang="en-IN" sz="1800" spc="10" dirty="0">
                <a:solidFill>
                  <a:srgbClr val="223944"/>
                </a:solidFill>
                <a:latin typeface="Times New Roman"/>
                <a:cs typeface="Times New Roman"/>
              </a:rPr>
              <a:t> </a:t>
            </a:r>
            <a:r>
              <a:rPr lang="en-IN" sz="1800" spc="-5" dirty="0">
                <a:solidFill>
                  <a:srgbClr val="223944"/>
                </a:solidFill>
                <a:latin typeface="Times New Roman"/>
                <a:cs typeface="Times New Roman"/>
              </a:rPr>
              <a:t>fault</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tolerance</a:t>
            </a:r>
            <a:r>
              <a:rPr lang="en-IN" sz="1800" dirty="0">
                <a:solidFill>
                  <a:srgbClr val="223944"/>
                </a:solidFill>
                <a:latin typeface="Times New Roman"/>
                <a:cs typeface="Times New Roman"/>
              </a:rPr>
              <a:t> limitations</a:t>
            </a:r>
            <a:r>
              <a:rPr lang="en-IN" sz="1800" spc="5" dirty="0">
                <a:solidFill>
                  <a:srgbClr val="223944"/>
                </a:solidFill>
                <a:latin typeface="Times New Roman"/>
                <a:cs typeface="Times New Roman"/>
              </a:rPr>
              <a:t> </a:t>
            </a:r>
            <a:r>
              <a:rPr lang="en-IN" sz="1800" spc="-5" dirty="0">
                <a:solidFill>
                  <a:srgbClr val="223944"/>
                </a:solidFill>
                <a:latin typeface="Times New Roman"/>
                <a:cs typeface="Times New Roman"/>
              </a:rPr>
              <a:t>of</a:t>
            </a:r>
            <a:r>
              <a:rPr lang="en-IN" sz="1800" dirty="0">
                <a:solidFill>
                  <a:srgbClr val="223944"/>
                </a:solidFill>
                <a:latin typeface="Times New Roman"/>
                <a:cs typeface="Times New Roman"/>
              </a:rPr>
              <a:t> traditional </a:t>
            </a:r>
            <a:r>
              <a:rPr lang="en-IN" sz="1800" spc="5" dirty="0">
                <a:solidFill>
                  <a:srgbClr val="223944"/>
                </a:solidFill>
                <a:latin typeface="Times New Roman"/>
                <a:cs typeface="Times New Roman"/>
              </a:rPr>
              <a:t> </a:t>
            </a:r>
            <a:r>
              <a:rPr lang="en-IN" sz="1800" dirty="0">
                <a:solidFill>
                  <a:srgbClr val="223944"/>
                </a:solidFill>
                <a:latin typeface="Times New Roman"/>
                <a:cs typeface="Times New Roman"/>
              </a:rPr>
              <a:t>architectures. Starting </a:t>
            </a:r>
            <a:r>
              <a:rPr lang="en-IN" sz="1800" spc="-10" dirty="0">
                <a:solidFill>
                  <a:srgbClr val="223944"/>
                </a:solidFill>
                <a:latin typeface="Times New Roman"/>
                <a:cs typeface="Times New Roman"/>
              </a:rPr>
              <a:t>with </a:t>
            </a:r>
            <a:r>
              <a:rPr lang="en-IN" sz="1800" dirty="0">
                <a:solidFill>
                  <a:srgbClr val="223944"/>
                </a:solidFill>
                <a:latin typeface="Times New Roman"/>
                <a:cs typeface="Times New Roman"/>
              </a:rPr>
              <a:t>1-tier, </a:t>
            </a:r>
            <a:r>
              <a:rPr lang="en-IN" sz="1800" spc="-15" dirty="0">
                <a:solidFill>
                  <a:srgbClr val="223944"/>
                </a:solidFill>
                <a:latin typeface="Times New Roman"/>
                <a:cs typeface="Times New Roman"/>
              </a:rPr>
              <a:t>we </a:t>
            </a:r>
            <a:r>
              <a:rPr lang="en-IN" sz="1800" spc="-5" dirty="0">
                <a:solidFill>
                  <a:srgbClr val="223944"/>
                </a:solidFill>
                <a:latin typeface="Times New Roman"/>
                <a:cs typeface="Times New Roman"/>
              </a:rPr>
              <a:t>progressed </a:t>
            </a:r>
            <a:r>
              <a:rPr lang="en-IN" sz="1800" dirty="0">
                <a:solidFill>
                  <a:srgbClr val="223944"/>
                </a:solidFill>
                <a:latin typeface="Times New Roman"/>
                <a:cs typeface="Times New Roman"/>
              </a:rPr>
              <a:t>through 2-tier, noting </a:t>
            </a:r>
            <a:r>
              <a:rPr lang="en-IN" sz="1800" spc="-5" dirty="0">
                <a:solidFill>
                  <a:srgbClr val="223944"/>
                </a:solidFill>
                <a:latin typeface="Times New Roman"/>
                <a:cs typeface="Times New Roman"/>
              </a:rPr>
              <a:t>improvements </a:t>
            </a:r>
            <a:r>
              <a:rPr lang="en-IN" sz="1800" spc="10" dirty="0">
                <a:solidFill>
                  <a:srgbClr val="223944"/>
                </a:solidFill>
                <a:latin typeface="Times New Roman"/>
                <a:cs typeface="Times New Roman"/>
              </a:rPr>
              <a:t>but </a:t>
            </a:r>
            <a:r>
              <a:rPr lang="en-IN" sz="1800" spc="15" dirty="0">
                <a:solidFill>
                  <a:srgbClr val="223944"/>
                </a:solidFill>
                <a:latin typeface="Times New Roman"/>
                <a:cs typeface="Times New Roman"/>
              </a:rPr>
              <a:t> </a:t>
            </a:r>
            <a:r>
              <a:rPr lang="en-IN" sz="1800" dirty="0">
                <a:solidFill>
                  <a:srgbClr val="223944"/>
                </a:solidFill>
                <a:latin typeface="Times New Roman"/>
                <a:cs typeface="Times New Roman"/>
              </a:rPr>
              <a:t>lacking </a:t>
            </a:r>
            <a:r>
              <a:rPr lang="en-IN" sz="1800" spc="-5" dirty="0">
                <a:solidFill>
                  <a:srgbClr val="223944"/>
                </a:solidFill>
                <a:latin typeface="Times New Roman"/>
                <a:cs typeface="Times New Roman"/>
              </a:rPr>
              <a:t>scalability. Finally, </a:t>
            </a:r>
            <a:r>
              <a:rPr lang="en-IN" sz="1800" dirty="0">
                <a:solidFill>
                  <a:srgbClr val="223944"/>
                </a:solidFill>
                <a:latin typeface="Times New Roman"/>
                <a:cs typeface="Times New Roman"/>
              </a:rPr>
              <a:t>transitioning </a:t>
            </a:r>
            <a:r>
              <a:rPr lang="en-IN" sz="1800" spc="5" dirty="0">
                <a:solidFill>
                  <a:srgbClr val="223944"/>
                </a:solidFill>
                <a:latin typeface="Times New Roman"/>
                <a:cs typeface="Times New Roman"/>
              </a:rPr>
              <a:t>to </a:t>
            </a:r>
            <a:r>
              <a:rPr lang="en-IN" sz="1800" dirty="0">
                <a:solidFill>
                  <a:srgbClr val="223944"/>
                </a:solidFill>
                <a:latin typeface="Times New Roman"/>
                <a:cs typeface="Times New Roman"/>
              </a:rPr>
              <a:t>3-tier </a:t>
            </a:r>
            <a:r>
              <a:rPr lang="en-IN" sz="1800" spc="-5" dirty="0">
                <a:solidFill>
                  <a:srgbClr val="223944"/>
                </a:solidFill>
                <a:latin typeface="Times New Roman"/>
                <a:cs typeface="Times New Roman"/>
              </a:rPr>
              <a:t>with load balancing and </a:t>
            </a:r>
            <a:r>
              <a:rPr lang="en-IN" sz="1800" dirty="0">
                <a:solidFill>
                  <a:srgbClr val="223944"/>
                </a:solidFill>
                <a:latin typeface="Times New Roman"/>
                <a:cs typeface="Times New Roman"/>
              </a:rPr>
              <a:t>auto-scaling </a:t>
            </a:r>
            <a:r>
              <a:rPr lang="en-IN" sz="1800" spc="5" dirty="0">
                <a:solidFill>
                  <a:srgbClr val="223944"/>
                </a:solidFill>
                <a:latin typeface="Times New Roman"/>
                <a:cs typeface="Times New Roman"/>
              </a:rPr>
              <a:t> </a:t>
            </a:r>
            <a:r>
              <a:rPr lang="en-IN" sz="1800" spc="-5" dirty="0">
                <a:solidFill>
                  <a:srgbClr val="223944"/>
                </a:solidFill>
                <a:latin typeface="Times New Roman"/>
                <a:cs typeface="Times New Roman"/>
              </a:rPr>
              <a:t>enabled efficient </a:t>
            </a:r>
            <a:r>
              <a:rPr lang="en-IN" sz="1800" dirty="0">
                <a:solidFill>
                  <a:srgbClr val="223944"/>
                </a:solidFill>
                <a:latin typeface="Times New Roman"/>
                <a:cs typeface="Times New Roman"/>
              </a:rPr>
              <a:t>traffic handling and high </a:t>
            </a:r>
            <a:r>
              <a:rPr lang="en-IN" sz="1800" spc="-5" dirty="0">
                <a:solidFill>
                  <a:srgbClr val="223944"/>
                </a:solidFill>
                <a:latin typeface="Times New Roman"/>
                <a:cs typeface="Times New Roman"/>
              </a:rPr>
              <a:t>availability. </a:t>
            </a:r>
            <a:r>
              <a:rPr lang="en-IN" sz="1800" spc="-10" dirty="0">
                <a:solidFill>
                  <a:srgbClr val="223944"/>
                </a:solidFill>
                <a:latin typeface="Times New Roman"/>
                <a:cs typeface="Times New Roman"/>
              </a:rPr>
              <a:t>AWS </a:t>
            </a:r>
            <a:r>
              <a:rPr lang="en-IN" sz="1800" dirty="0">
                <a:solidFill>
                  <a:srgbClr val="223944"/>
                </a:solidFill>
                <a:latin typeface="Times New Roman"/>
                <a:cs typeface="Times New Roman"/>
              </a:rPr>
              <a:t>services like EC2, </a:t>
            </a:r>
            <a:r>
              <a:rPr lang="en-IN" sz="1800" spc="-10" dirty="0">
                <a:solidFill>
                  <a:srgbClr val="223944"/>
                </a:solidFill>
                <a:latin typeface="Times New Roman"/>
                <a:cs typeface="Times New Roman"/>
              </a:rPr>
              <a:t>EFS, </a:t>
            </a:r>
            <a:r>
              <a:rPr lang="en-IN" sz="1800" dirty="0">
                <a:solidFill>
                  <a:srgbClr val="223944"/>
                </a:solidFill>
                <a:latin typeface="Times New Roman"/>
                <a:cs typeface="Times New Roman"/>
              </a:rPr>
              <a:t>and </a:t>
            </a:r>
            <a:r>
              <a:rPr lang="en-IN" sz="1800" spc="5" dirty="0">
                <a:solidFill>
                  <a:srgbClr val="223944"/>
                </a:solidFill>
                <a:latin typeface="Times New Roman"/>
                <a:cs typeface="Times New Roman"/>
              </a:rPr>
              <a:t> </a:t>
            </a:r>
            <a:r>
              <a:rPr lang="en-IN" sz="1800" dirty="0">
                <a:solidFill>
                  <a:srgbClr val="223944"/>
                </a:solidFill>
                <a:latin typeface="Times New Roman"/>
                <a:cs typeface="Times New Roman"/>
              </a:rPr>
              <a:t>RDS facilitated </a:t>
            </a:r>
            <a:r>
              <a:rPr lang="en-IN" sz="1800" spc="-5" dirty="0">
                <a:solidFill>
                  <a:srgbClr val="223944"/>
                </a:solidFill>
                <a:latin typeface="Times New Roman"/>
                <a:cs typeface="Times New Roman"/>
              </a:rPr>
              <a:t>scalable storage </a:t>
            </a:r>
            <a:r>
              <a:rPr lang="en-IN" sz="1800" spc="5" dirty="0">
                <a:solidFill>
                  <a:srgbClr val="223944"/>
                </a:solidFill>
                <a:latin typeface="Times New Roman"/>
                <a:cs typeface="Times New Roman"/>
              </a:rPr>
              <a:t>and </a:t>
            </a:r>
            <a:r>
              <a:rPr lang="en-IN" sz="1800" dirty="0">
                <a:solidFill>
                  <a:srgbClr val="223944"/>
                </a:solidFill>
                <a:latin typeface="Times New Roman"/>
                <a:cs typeface="Times New Roman"/>
              </a:rPr>
              <a:t>database </a:t>
            </a:r>
            <a:r>
              <a:rPr lang="en-IN" sz="1800" spc="-5" dirty="0">
                <a:solidFill>
                  <a:srgbClr val="223944"/>
                </a:solidFill>
                <a:latin typeface="Times New Roman"/>
                <a:cs typeface="Times New Roman"/>
              </a:rPr>
              <a:t>solutions, while PHP </a:t>
            </a:r>
            <a:r>
              <a:rPr lang="en-IN" sz="1800" spc="-10" dirty="0">
                <a:solidFill>
                  <a:srgbClr val="223944"/>
                </a:solidFill>
                <a:latin typeface="Times New Roman"/>
                <a:cs typeface="Times New Roman"/>
              </a:rPr>
              <a:t>empowered </a:t>
            </a:r>
            <a:r>
              <a:rPr lang="en-IN" sz="1800" spc="-5" dirty="0">
                <a:solidFill>
                  <a:srgbClr val="223944"/>
                </a:solidFill>
                <a:latin typeface="Times New Roman"/>
                <a:cs typeface="Times New Roman"/>
              </a:rPr>
              <a:t>server- </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side</a:t>
            </a:r>
            <a:r>
              <a:rPr lang="en-IN" sz="1800" spc="10" dirty="0">
                <a:solidFill>
                  <a:srgbClr val="223944"/>
                </a:solidFill>
                <a:latin typeface="Times New Roman"/>
                <a:cs typeface="Times New Roman"/>
              </a:rPr>
              <a:t> </a:t>
            </a:r>
            <a:r>
              <a:rPr lang="en-IN" sz="1800" dirty="0">
                <a:solidFill>
                  <a:srgbClr val="223944"/>
                </a:solidFill>
                <a:latin typeface="Times New Roman"/>
                <a:cs typeface="Times New Roman"/>
              </a:rPr>
              <a:t>processing.</a:t>
            </a:r>
            <a:r>
              <a:rPr lang="en-IN" sz="1800" spc="5" dirty="0">
                <a:solidFill>
                  <a:srgbClr val="223944"/>
                </a:solidFill>
                <a:latin typeface="Times New Roman"/>
                <a:cs typeface="Times New Roman"/>
              </a:rPr>
              <a:t> </a:t>
            </a:r>
            <a:r>
              <a:rPr lang="en-IN" sz="1800" dirty="0">
                <a:solidFill>
                  <a:srgbClr val="223944"/>
                </a:solidFill>
                <a:latin typeface="Times New Roman"/>
                <a:cs typeface="Times New Roman"/>
              </a:rPr>
              <a:t>This</a:t>
            </a:r>
            <a:r>
              <a:rPr lang="en-IN" sz="1800" spc="5" dirty="0">
                <a:solidFill>
                  <a:srgbClr val="223944"/>
                </a:solidFill>
                <a:latin typeface="Times New Roman"/>
                <a:cs typeface="Times New Roman"/>
              </a:rPr>
              <a:t> </a:t>
            </a:r>
            <a:r>
              <a:rPr lang="en-IN" sz="1800" spc="-5" dirty="0">
                <a:solidFill>
                  <a:srgbClr val="223944"/>
                </a:solidFill>
                <a:latin typeface="Times New Roman"/>
                <a:cs typeface="Times New Roman"/>
              </a:rPr>
              <a:t>evolution</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exemplifies</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the</a:t>
            </a:r>
            <a:r>
              <a:rPr lang="en-IN" sz="1800" spc="10" dirty="0">
                <a:solidFill>
                  <a:srgbClr val="223944"/>
                </a:solidFill>
                <a:latin typeface="Times New Roman"/>
                <a:cs typeface="Times New Roman"/>
              </a:rPr>
              <a:t> </a:t>
            </a:r>
            <a:r>
              <a:rPr lang="en-IN" sz="1800" dirty="0">
                <a:solidFill>
                  <a:srgbClr val="223944"/>
                </a:solidFill>
                <a:latin typeface="Times New Roman"/>
                <a:cs typeface="Times New Roman"/>
              </a:rPr>
              <a:t>shift</a:t>
            </a:r>
            <a:r>
              <a:rPr lang="en-IN" sz="1800" spc="5" dirty="0">
                <a:solidFill>
                  <a:srgbClr val="223944"/>
                </a:solidFill>
                <a:latin typeface="Times New Roman"/>
                <a:cs typeface="Times New Roman"/>
              </a:rPr>
              <a:t> </a:t>
            </a:r>
            <a:r>
              <a:rPr lang="en-IN" sz="1800" spc="-5" dirty="0">
                <a:solidFill>
                  <a:srgbClr val="223944"/>
                </a:solidFill>
                <a:latin typeface="Times New Roman"/>
                <a:cs typeface="Times New Roman"/>
              </a:rPr>
              <a:t>towards </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cloud-native</a:t>
            </a:r>
            <a:r>
              <a:rPr lang="en-IN" sz="1800" spc="95" dirty="0">
                <a:solidFill>
                  <a:srgbClr val="223944"/>
                </a:solidFill>
                <a:latin typeface="Times New Roman"/>
                <a:cs typeface="Times New Roman"/>
              </a:rPr>
              <a:t> </a:t>
            </a:r>
            <a:r>
              <a:rPr lang="en-IN" sz="1800" dirty="0">
                <a:solidFill>
                  <a:srgbClr val="223944"/>
                </a:solidFill>
                <a:latin typeface="Times New Roman"/>
                <a:cs typeface="Times New Roman"/>
              </a:rPr>
              <a:t>solutions,</a:t>
            </a:r>
            <a:r>
              <a:rPr lang="en-IN" sz="1800" spc="125" dirty="0">
                <a:solidFill>
                  <a:srgbClr val="223944"/>
                </a:solidFill>
                <a:latin typeface="Times New Roman"/>
                <a:cs typeface="Times New Roman"/>
              </a:rPr>
              <a:t> </a:t>
            </a:r>
            <a:r>
              <a:rPr lang="en-IN" sz="1800" dirty="0">
                <a:solidFill>
                  <a:srgbClr val="223944"/>
                </a:solidFill>
                <a:latin typeface="Times New Roman"/>
                <a:cs typeface="Times New Roman"/>
              </a:rPr>
              <a:t>setting</a:t>
            </a:r>
            <a:r>
              <a:rPr lang="en-IN" sz="1800" spc="105" dirty="0">
                <a:solidFill>
                  <a:srgbClr val="223944"/>
                </a:solidFill>
                <a:latin typeface="Times New Roman"/>
                <a:cs typeface="Times New Roman"/>
              </a:rPr>
              <a:t> </a:t>
            </a:r>
            <a:r>
              <a:rPr lang="en-IN" sz="1800" dirty="0">
                <a:solidFill>
                  <a:srgbClr val="223944"/>
                </a:solidFill>
                <a:latin typeface="Times New Roman"/>
                <a:cs typeface="Times New Roman"/>
              </a:rPr>
              <a:t>the</a:t>
            </a:r>
            <a:r>
              <a:rPr lang="en-IN" sz="1800" spc="95" dirty="0">
                <a:solidFill>
                  <a:srgbClr val="223944"/>
                </a:solidFill>
                <a:latin typeface="Times New Roman"/>
                <a:cs typeface="Times New Roman"/>
              </a:rPr>
              <a:t> </a:t>
            </a:r>
            <a:r>
              <a:rPr lang="en-IN" sz="1800" spc="-5" dirty="0">
                <a:solidFill>
                  <a:srgbClr val="223944"/>
                </a:solidFill>
                <a:latin typeface="Times New Roman"/>
                <a:cs typeface="Times New Roman"/>
              </a:rPr>
              <a:t>stage</a:t>
            </a:r>
            <a:r>
              <a:rPr lang="en-IN" sz="1800" spc="90" dirty="0">
                <a:solidFill>
                  <a:srgbClr val="223944"/>
                </a:solidFill>
                <a:latin typeface="Times New Roman"/>
                <a:cs typeface="Times New Roman"/>
              </a:rPr>
              <a:t> </a:t>
            </a:r>
            <a:r>
              <a:rPr lang="en-IN" sz="1800" dirty="0">
                <a:solidFill>
                  <a:srgbClr val="223944"/>
                </a:solidFill>
                <a:latin typeface="Times New Roman"/>
                <a:cs typeface="Times New Roman"/>
              </a:rPr>
              <a:t>for</a:t>
            </a:r>
            <a:r>
              <a:rPr lang="en-IN" sz="1800" spc="110" dirty="0">
                <a:solidFill>
                  <a:srgbClr val="223944"/>
                </a:solidFill>
                <a:latin typeface="Times New Roman"/>
                <a:cs typeface="Times New Roman"/>
              </a:rPr>
              <a:t> </a:t>
            </a:r>
            <a:r>
              <a:rPr lang="en-IN" sz="1800" dirty="0">
                <a:solidFill>
                  <a:srgbClr val="223944"/>
                </a:solidFill>
                <a:latin typeface="Times New Roman"/>
                <a:cs typeface="Times New Roman"/>
              </a:rPr>
              <a:t>resilient,</a:t>
            </a:r>
            <a:r>
              <a:rPr lang="en-IN" sz="1800" spc="125" dirty="0">
                <a:solidFill>
                  <a:srgbClr val="223944"/>
                </a:solidFill>
                <a:latin typeface="Times New Roman"/>
                <a:cs typeface="Times New Roman"/>
              </a:rPr>
              <a:t> </a:t>
            </a:r>
            <a:r>
              <a:rPr lang="en-IN" sz="1800" spc="-5" dirty="0">
                <a:solidFill>
                  <a:srgbClr val="223944"/>
                </a:solidFill>
                <a:latin typeface="Times New Roman"/>
                <a:cs typeface="Times New Roman"/>
              </a:rPr>
              <a:t>agile,</a:t>
            </a:r>
            <a:r>
              <a:rPr lang="en-IN" sz="1800" spc="120" dirty="0">
                <a:solidFill>
                  <a:srgbClr val="223944"/>
                </a:solidFill>
                <a:latin typeface="Times New Roman"/>
                <a:cs typeface="Times New Roman"/>
              </a:rPr>
              <a:t> </a:t>
            </a:r>
            <a:r>
              <a:rPr lang="en-IN" sz="1800" spc="-5" dirty="0">
                <a:solidFill>
                  <a:srgbClr val="223944"/>
                </a:solidFill>
                <a:latin typeface="Times New Roman"/>
                <a:cs typeface="Times New Roman"/>
              </a:rPr>
              <a:t>and</a:t>
            </a:r>
            <a:r>
              <a:rPr lang="en-IN" sz="1800" spc="125" dirty="0">
                <a:solidFill>
                  <a:srgbClr val="223944"/>
                </a:solidFill>
                <a:latin typeface="Times New Roman"/>
                <a:cs typeface="Times New Roman"/>
              </a:rPr>
              <a:t> </a:t>
            </a:r>
            <a:r>
              <a:rPr lang="en-IN" sz="1800" spc="-5" dirty="0">
                <a:solidFill>
                  <a:srgbClr val="223944"/>
                </a:solidFill>
                <a:latin typeface="Times New Roman"/>
                <a:cs typeface="Times New Roman"/>
              </a:rPr>
              <a:t>scalable</a:t>
            </a:r>
            <a:r>
              <a:rPr lang="en-IN" sz="1800" spc="80" dirty="0">
                <a:solidFill>
                  <a:srgbClr val="223944"/>
                </a:solidFill>
                <a:latin typeface="Times New Roman"/>
                <a:cs typeface="Times New Roman"/>
              </a:rPr>
              <a:t> </a:t>
            </a:r>
            <a:r>
              <a:rPr lang="en-IN" sz="1800" spc="-5" dirty="0">
                <a:solidFill>
                  <a:srgbClr val="223944"/>
                </a:solidFill>
                <a:latin typeface="Times New Roman"/>
                <a:cs typeface="Times New Roman"/>
              </a:rPr>
              <a:t>systems</a:t>
            </a:r>
            <a:r>
              <a:rPr lang="en-IN" sz="1800" spc="110" dirty="0">
                <a:solidFill>
                  <a:srgbClr val="223944"/>
                </a:solidFill>
                <a:latin typeface="Times New Roman"/>
                <a:cs typeface="Times New Roman"/>
              </a:rPr>
              <a:t> </a:t>
            </a:r>
            <a:r>
              <a:rPr lang="en-IN" sz="1800" spc="-5" dirty="0">
                <a:solidFill>
                  <a:srgbClr val="223944"/>
                </a:solidFill>
                <a:latin typeface="Times New Roman"/>
                <a:cs typeface="Times New Roman"/>
              </a:rPr>
              <a:t>capable </a:t>
            </a:r>
            <a:r>
              <a:rPr lang="en-IN" sz="1800" spc="-385" dirty="0">
                <a:solidFill>
                  <a:srgbClr val="223944"/>
                </a:solidFill>
                <a:latin typeface="Times New Roman"/>
                <a:cs typeface="Times New Roman"/>
              </a:rPr>
              <a:t> </a:t>
            </a:r>
            <a:r>
              <a:rPr lang="en-IN" sz="1800" spc="-5" dirty="0">
                <a:solidFill>
                  <a:srgbClr val="223944"/>
                </a:solidFill>
                <a:latin typeface="Times New Roman"/>
                <a:cs typeface="Times New Roman"/>
              </a:rPr>
              <a:t>of</a:t>
            </a:r>
            <a:r>
              <a:rPr lang="en-IN" sz="1800" dirty="0">
                <a:solidFill>
                  <a:srgbClr val="223944"/>
                </a:solidFill>
                <a:latin typeface="Times New Roman"/>
                <a:cs typeface="Times New Roman"/>
              </a:rPr>
              <a:t> meeting</a:t>
            </a:r>
            <a:r>
              <a:rPr lang="en-IN" sz="1800" spc="5" dirty="0">
                <a:solidFill>
                  <a:srgbClr val="223944"/>
                </a:solidFill>
                <a:latin typeface="Times New Roman"/>
                <a:cs typeface="Times New Roman"/>
              </a:rPr>
              <a:t> </a:t>
            </a:r>
            <a:r>
              <a:rPr lang="en-IN" sz="1800" spc="-5" dirty="0">
                <a:solidFill>
                  <a:srgbClr val="223944"/>
                </a:solidFill>
                <a:latin typeface="Times New Roman"/>
                <a:cs typeface="Times New Roman"/>
              </a:rPr>
              <a:t>modern</a:t>
            </a:r>
            <a:r>
              <a:rPr lang="en-IN" sz="1800" dirty="0">
                <a:solidFill>
                  <a:srgbClr val="223944"/>
                </a:solidFill>
                <a:latin typeface="Times New Roman"/>
                <a:cs typeface="Times New Roman"/>
              </a:rPr>
              <a:t> </a:t>
            </a:r>
            <a:r>
              <a:rPr lang="en-IN" sz="1800" spc="-15" dirty="0">
                <a:solidFill>
                  <a:srgbClr val="223944"/>
                </a:solidFill>
                <a:latin typeface="Times New Roman"/>
                <a:cs typeface="Times New Roman"/>
              </a:rPr>
              <a:t>web</a:t>
            </a:r>
            <a:r>
              <a:rPr lang="en-IN" sz="1800" spc="-10" dirty="0">
                <a:solidFill>
                  <a:srgbClr val="223944"/>
                </a:solidFill>
                <a:latin typeface="Times New Roman"/>
                <a:cs typeface="Times New Roman"/>
              </a:rPr>
              <a:t> </a:t>
            </a:r>
            <a:r>
              <a:rPr lang="en-IN" sz="1800" spc="-5" dirty="0">
                <a:solidFill>
                  <a:srgbClr val="223944"/>
                </a:solidFill>
                <a:latin typeface="Times New Roman"/>
                <a:cs typeface="Times New Roman"/>
              </a:rPr>
              <a:t>application</a:t>
            </a:r>
            <a:r>
              <a:rPr lang="en-IN" sz="1800" dirty="0">
                <a:solidFill>
                  <a:srgbClr val="223944"/>
                </a:solidFill>
                <a:latin typeface="Times New Roman"/>
                <a:cs typeface="Times New Roman"/>
              </a:rPr>
              <a:t> demands.</a:t>
            </a:r>
            <a:r>
              <a:rPr lang="en-IN" sz="1800" spc="5" dirty="0">
                <a:solidFill>
                  <a:srgbClr val="223944"/>
                </a:solidFill>
                <a:latin typeface="Times New Roman"/>
                <a:cs typeface="Times New Roman"/>
              </a:rPr>
              <a:t> </a:t>
            </a:r>
            <a:r>
              <a:rPr lang="en-IN" sz="1800" spc="-10" dirty="0">
                <a:solidFill>
                  <a:srgbClr val="223944"/>
                </a:solidFill>
                <a:latin typeface="Times New Roman"/>
                <a:cs typeface="Times New Roman"/>
              </a:rPr>
              <a:t>Through</a:t>
            </a:r>
            <a:r>
              <a:rPr lang="en-IN" sz="1800" spc="-5" dirty="0">
                <a:solidFill>
                  <a:srgbClr val="223944"/>
                </a:solidFill>
                <a:latin typeface="Times New Roman"/>
                <a:cs typeface="Times New Roman"/>
              </a:rPr>
              <a:t> strategic</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use</a:t>
            </a:r>
            <a:r>
              <a:rPr lang="en-IN" sz="1800" dirty="0">
                <a:solidFill>
                  <a:srgbClr val="223944"/>
                </a:solidFill>
                <a:latin typeface="Times New Roman"/>
                <a:cs typeface="Times New Roman"/>
              </a:rPr>
              <a:t> </a:t>
            </a:r>
            <a:r>
              <a:rPr lang="en-IN" sz="1800" spc="-5" dirty="0">
                <a:solidFill>
                  <a:srgbClr val="223944"/>
                </a:solidFill>
                <a:latin typeface="Times New Roman"/>
                <a:cs typeface="Times New Roman"/>
              </a:rPr>
              <a:t>of</a:t>
            </a:r>
            <a:r>
              <a:rPr lang="en-IN" sz="1800" spc="395" dirty="0">
                <a:solidFill>
                  <a:srgbClr val="223944"/>
                </a:solidFill>
                <a:latin typeface="Times New Roman"/>
                <a:cs typeface="Times New Roman"/>
              </a:rPr>
              <a:t> </a:t>
            </a:r>
            <a:r>
              <a:rPr lang="en-IN" sz="1800" spc="-5" dirty="0">
                <a:solidFill>
                  <a:srgbClr val="223944"/>
                </a:solidFill>
                <a:latin typeface="Times New Roman"/>
                <a:cs typeface="Times New Roman"/>
              </a:rPr>
              <a:t>cloud </a:t>
            </a:r>
            <a:r>
              <a:rPr lang="en-IN" sz="1800" dirty="0">
                <a:solidFill>
                  <a:srgbClr val="223944"/>
                </a:solidFill>
                <a:latin typeface="Times New Roman"/>
                <a:cs typeface="Times New Roman"/>
              </a:rPr>
              <a:t> infrastructure </a:t>
            </a:r>
            <a:r>
              <a:rPr lang="en-IN" sz="1800" spc="-5" dirty="0">
                <a:solidFill>
                  <a:srgbClr val="223944"/>
                </a:solidFill>
                <a:latin typeface="Times New Roman"/>
                <a:cs typeface="Times New Roman"/>
              </a:rPr>
              <a:t>and PHP, </a:t>
            </a:r>
            <a:r>
              <a:rPr lang="en-IN" sz="1800" spc="-15" dirty="0">
                <a:solidFill>
                  <a:srgbClr val="223944"/>
                </a:solidFill>
                <a:latin typeface="Times New Roman"/>
                <a:cs typeface="Times New Roman"/>
              </a:rPr>
              <a:t>we've </a:t>
            </a:r>
            <a:r>
              <a:rPr lang="en-IN" sz="1800" dirty="0">
                <a:solidFill>
                  <a:srgbClr val="223944"/>
                </a:solidFill>
                <a:latin typeface="Times New Roman"/>
                <a:cs typeface="Times New Roman"/>
              </a:rPr>
              <a:t>laid a foundation </a:t>
            </a:r>
            <a:r>
              <a:rPr lang="en-IN" sz="1800" spc="-10" dirty="0">
                <a:solidFill>
                  <a:srgbClr val="223944"/>
                </a:solidFill>
                <a:latin typeface="Times New Roman"/>
                <a:cs typeface="Times New Roman"/>
              </a:rPr>
              <a:t>for </a:t>
            </a:r>
            <a:r>
              <a:rPr lang="en-IN" sz="1800" dirty="0">
                <a:solidFill>
                  <a:srgbClr val="223944"/>
                </a:solidFill>
                <a:latin typeface="Times New Roman"/>
                <a:cs typeface="Times New Roman"/>
              </a:rPr>
              <a:t>future-ready architecture </a:t>
            </a:r>
            <a:r>
              <a:rPr lang="en-IN" sz="1800" spc="5" dirty="0">
                <a:solidFill>
                  <a:srgbClr val="223944"/>
                </a:solidFill>
                <a:latin typeface="Times New Roman"/>
                <a:cs typeface="Times New Roman"/>
              </a:rPr>
              <a:t>in </a:t>
            </a:r>
            <a:r>
              <a:rPr lang="en-IN" sz="1800" dirty="0">
                <a:solidFill>
                  <a:srgbClr val="223944"/>
                </a:solidFill>
                <a:latin typeface="Times New Roman"/>
                <a:cs typeface="Times New Roman"/>
              </a:rPr>
              <a:t>dynamic </a:t>
            </a:r>
            <a:r>
              <a:rPr lang="en-IN" sz="1800" spc="5" dirty="0">
                <a:solidFill>
                  <a:srgbClr val="223944"/>
                </a:solidFill>
                <a:latin typeface="Times New Roman"/>
                <a:cs typeface="Times New Roman"/>
              </a:rPr>
              <a:t> </a:t>
            </a:r>
            <a:r>
              <a:rPr lang="en-IN" sz="1800" dirty="0">
                <a:solidFill>
                  <a:srgbClr val="223944"/>
                </a:solidFill>
                <a:latin typeface="Times New Roman"/>
                <a:cs typeface="Times New Roman"/>
              </a:rPr>
              <a:t>digital</a:t>
            </a:r>
            <a:r>
              <a:rPr lang="en-IN" sz="1800" spc="-30" dirty="0">
                <a:solidFill>
                  <a:srgbClr val="223944"/>
                </a:solidFill>
                <a:latin typeface="Times New Roman"/>
                <a:cs typeface="Times New Roman"/>
              </a:rPr>
              <a:t> </a:t>
            </a:r>
            <a:r>
              <a:rPr lang="en-IN" sz="1800" spc="-5" dirty="0">
                <a:solidFill>
                  <a:srgbClr val="223944"/>
                </a:solidFill>
                <a:latin typeface="Times New Roman"/>
                <a:cs typeface="Times New Roman"/>
              </a:rPr>
              <a:t>environments.</a:t>
            </a:r>
            <a:endParaRPr lang="en-IN" sz="1800" dirty="0">
              <a:latin typeface="Times New Roman"/>
              <a:cs typeface="Times New Roman"/>
            </a:endParaRPr>
          </a:p>
        </p:txBody>
      </p:sp>
    </p:spTree>
    <p:extLst>
      <p:ext uri="{BB962C8B-B14F-4D97-AF65-F5344CB8AC3E}">
        <p14:creationId xmlns:p14="http://schemas.microsoft.com/office/powerpoint/2010/main" val="393493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28AF7A-CB99-4C09-459C-C8C467617992}"/>
              </a:ext>
            </a:extLst>
          </p:cNvPr>
          <p:cNvSpPr>
            <a:spLocks noGrp="1"/>
          </p:cNvSpPr>
          <p:nvPr>
            <p:ph idx="1"/>
          </p:nvPr>
        </p:nvSpPr>
        <p:spPr>
          <a:xfrm>
            <a:off x="762000" y="970376"/>
            <a:ext cx="8229600" cy="3394472"/>
          </a:xfrm>
        </p:spPr>
        <p:txBody>
          <a:bodyPr>
            <a:normAutofit/>
          </a:bodyPr>
          <a:lstStyle/>
          <a:p>
            <a:pPr marL="329565" indent="-311785">
              <a:lnSpc>
                <a:spcPts val="1670"/>
              </a:lnSpc>
              <a:spcBef>
                <a:spcPts val="90"/>
              </a:spcBef>
              <a:buClr>
                <a:srgbClr val="223944"/>
              </a:buClr>
              <a:buSzPct val="92857"/>
              <a:buFont typeface="Calibri"/>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2"/>
              </a:rPr>
              <a:t>http://ieeexplore.ieee.org/document/6779898</a:t>
            </a:r>
            <a:endParaRPr lang="en-IN" sz="1600" dirty="0">
              <a:latin typeface="Times New Roman"/>
              <a:cs typeface="Times New Roman"/>
            </a:endParaRPr>
          </a:p>
          <a:p>
            <a:pPr marL="329565" indent="-311785">
              <a:lnSpc>
                <a:spcPts val="1670"/>
              </a:lnSpc>
              <a:buClr>
                <a:srgbClr val="223944"/>
              </a:buClr>
              <a:buSzPct val="92857"/>
              <a:buFont typeface="Calibri"/>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3"/>
              </a:rPr>
              <a:t>https://ieeexplore.ieee.org/document/5598055</a:t>
            </a:r>
            <a:endParaRPr lang="en-IN" sz="1600" dirty="0">
              <a:latin typeface="Times New Roman"/>
              <a:cs typeface="Times New Roman"/>
            </a:endParaRPr>
          </a:p>
          <a:p>
            <a:pPr marL="329565" indent="-311785">
              <a:lnSpc>
                <a:spcPct val="100000"/>
              </a:lnSpc>
              <a:spcBef>
                <a:spcPts val="25"/>
              </a:spcBef>
              <a:buClr>
                <a:srgbClr val="223944"/>
              </a:buClr>
              <a:buSzPct val="92857"/>
              <a:buFont typeface="Calibri"/>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4"/>
              </a:rPr>
              <a:t>https://www.researchgate.net/publication/332828653_Research_on_Auto-</a:t>
            </a:r>
            <a:endParaRPr lang="en-IN" sz="1600" dirty="0">
              <a:latin typeface="Times New Roman"/>
              <a:cs typeface="Times New Roman"/>
            </a:endParaRPr>
          </a:p>
          <a:p>
            <a:pPr marL="329565">
              <a:lnSpc>
                <a:spcPts val="1670"/>
              </a:lnSpc>
            </a:pPr>
            <a:r>
              <a:rPr lang="en-IN" sz="1600" u="sng" spc="-5" dirty="0">
                <a:solidFill>
                  <a:srgbClr val="3C4593"/>
                </a:solidFill>
                <a:uFill>
                  <a:solidFill>
                    <a:srgbClr val="3C4593"/>
                  </a:solidFill>
                </a:uFill>
                <a:latin typeface="Times New Roman"/>
                <a:cs typeface="Times New Roman"/>
                <a:hlinkClick r:id="rId4"/>
              </a:rPr>
              <a:t>Scaling_of_Web_Applications_in_Cloud_Survey_Trends_and_Future_Directions</a:t>
            </a:r>
            <a:endParaRPr lang="en-IN" sz="1600" dirty="0">
              <a:latin typeface="Times New Roman"/>
              <a:cs typeface="Times New Roman"/>
            </a:endParaRPr>
          </a:p>
          <a:p>
            <a:pPr marL="329565" indent="-311785">
              <a:lnSpc>
                <a:spcPts val="1670"/>
              </a:lnSpc>
              <a:buClr>
                <a:srgbClr val="223944"/>
              </a:buClr>
              <a:buSzPct val="92857"/>
              <a:buFont typeface="Calibri"/>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5"/>
              </a:rPr>
              <a:t>http://ieeexplore.ieee.org/document/5988838</a:t>
            </a:r>
            <a:endParaRPr lang="en-IN" sz="1600" dirty="0">
              <a:latin typeface="Times New Roman"/>
              <a:cs typeface="Times New Roman"/>
            </a:endParaRPr>
          </a:p>
          <a:p>
            <a:pPr marL="329565" marR="5080" indent="-311150">
              <a:lnSpc>
                <a:spcPct val="100000"/>
              </a:lnSpc>
              <a:spcBef>
                <a:spcPts val="30"/>
              </a:spcBef>
              <a:buClr>
                <a:srgbClr val="223944"/>
              </a:buClr>
              <a:buSzPct val="92857"/>
              <a:buFont typeface="Calibri"/>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6"/>
              </a:rPr>
              <a:t>https://www.researchgate.net/publication/297047540_A_survey_of_quality_of_service_in_mult </a:t>
            </a:r>
            <a:r>
              <a:rPr lang="en-IN" sz="1600" spc="-335" dirty="0">
                <a:solidFill>
                  <a:srgbClr val="3C4593"/>
                </a:solidFill>
                <a:latin typeface="Times New Roman"/>
                <a:cs typeface="Times New Roman"/>
                <a:hlinkClick r:id="rId6"/>
              </a:rPr>
              <a:t> </a:t>
            </a:r>
            <a:r>
              <a:rPr lang="en-IN" sz="1600" u="sng" spc="-10" dirty="0">
                <a:solidFill>
                  <a:srgbClr val="3C4593"/>
                </a:solidFill>
                <a:uFill>
                  <a:solidFill>
                    <a:srgbClr val="3C4593"/>
                  </a:solidFill>
                </a:uFill>
                <a:latin typeface="Times New Roman"/>
                <a:cs typeface="Times New Roman"/>
                <a:hlinkClick r:id="rId6"/>
              </a:rPr>
              <a:t>i-tier_web_applications</a:t>
            </a:r>
            <a:endParaRPr lang="en-IN" sz="1600" dirty="0">
              <a:latin typeface="Times New Roman"/>
              <a:cs typeface="Times New Roman"/>
            </a:endParaRPr>
          </a:p>
          <a:p>
            <a:pPr marL="329565" indent="-311785">
              <a:lnSpc>
                <a:spcPct val="100000"/>
              </a:lnSpc>
              <a:buClr>
                <a:srgbClr val="223944"/>
              </a:buClr>
              <a:buSzPct val="92857"/>
              <a:buFont typeface="Calibri"/>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7"/>
              </a:rPr>
              <a:t>https://ieeexplore.ieee.org/document/7463864</a:t>
            </a:r>
            <a:endParaRPr lang="en-IN" sz="1600" dirty="0">
              <a:latin typeface="Times New Roman"/>
              <a:cs typeface="Times New Roman"/>
            </a:endParaRPr>
          </a:p>
          <a:p>
            <a:pPr marL="329565" indent="-317500">
              <a:lnSpc>
                <a:spcPct val="100000"/>
              </a:lnSpc>
              <a:buClr>
                <a:srgbClr val="000000"/>
              </a:buClr>
              <a:buChar char="●"/>
              <a:tabLst>
                <a:tab pos="329565" algn="l"/>
                <a:tab pos="330200" algn="l"/>
              </a:tabLst>
            </a:pPr>
            <a:r>
              <a:rPr lang="en-IN" sz="1600" u="sng" spc="-5" dirty="0">
                <a:solidFill>
                  <a:srgbClr val="3C4593"/>
                </a:solidFill>
                <a:uFill>
                  <a:solidFill>
                    <a:srgbClr val="3C4593"/>
                  </a:solidFill>
                </a:uFill>
                <a:latin typeface="Times New Roman"/>
                <a:cs typeface="Times New Roman"/>
                <a:hlinkClick r:id="rId8"/>
              </a:rPr>
              <a:t>https://ieeexplore.ieee.org/document/8757549</a:t>
            </a:r>
            <a:endParaRPr lang="en-IN" sz="1600" dirty="0">
              <a:latin typeface="Times New Roman"/>
              <a:cs typeface="Times New Roman"/>
            </a:endParaRPr>
          </a:p>
          <a:p>
            <a:endParaRPr lang="en-IN" sz="15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a:p>
            <a:pPr marL="0" indent="0">
              <a:buNone/>
            </a:pPr>
            <a:endParaRPr lang="en-IN" dirty="0"/>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22</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a:solidFill>
                  <a:schemeClr val="bg1"/>
                </a:solidFill>
                <a:latin typeface="Garamond" panose="02020404030301010803" pitchFamily="18" charset="0"/>
                <a:cs typeface="Narkisim" pitchFamily="34" charset="-79"/>
              </a:rPr>
              <a:t>References</a:t>
            </a:r>
            <a:endParaRPr lang="en-IN" sz="2000" b="1" dirty="0">
              <a:solidFill>
                <a:schemeClr val="bg1"/>
              </a:solidFill>
              <a:latin typeface="Garamond" panose="02020404030301010803" pitchFamily="18" charset="0"/>
              <a:cs typeface="Narkisim" pitchFamily="34" charset="-79"/>
            </a:endParaRPr>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Tree>
    <p:extLst>
      <p:ext uri="{BB962C8B-B14F-4D97-AF65-F5344CB8AC3E}">
        <p14:creationId xmlns:p14="http://schemas.microsoft.com/office/powerpoint/2010/main" val="165791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23</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66109"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Thank You</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
        <p:nvSpPr>
          <p:cNvPr id="9" name="Content Placeholder 8">
            <a:extLst>
              <a:ext uri="{FF2B5EF4-FFF2-40B4-BE49-F238E27FC236}">
                <a16:creationId xmlns:a16="http://schemas.microsoft.com/office/drawing/2014/main" id="{53FC45D1-44FC-4C05-2A15-592D37C8CBC7}"/>
              </a:ext>
            </a:extLst>
          </p:cNvPr>
          <p:cNvSpPr>
            <a:spLocks noGrp="1"/>
          </p:cNvSpPr>
          <p:nvPr>
            <p:ph idx="1"/>
          </p:nvPr>
        </p:nvSpPr>
        <p:spPr>
          <a:xfrm>
            <a:off x="191589" y="2280014"/>
            <a:ext cx="6247860" cy="1168580"/>
          </a:xfrm>
        </p:spPr>
        <p:txBody>
          <a:bodyPr>
            <a:normAutofit/>
          </a:bodyPr>
          <a:lstStyle/>
          <a:p>
            <a:pPr marL="3200400" lvl="7" indent="0">
              <a:buNone/>
            </a:pPr>
            <a:r>
              <a:rPr lang="en-US" sz="4000" dirty="0"/>
              <a:t>Thank You</a:t>
            </a:r>
          </a:p>
        </p:txBody>
      </p:sp>
    </p:spTree>
    <p:extLst>
      <p:ext uri="{BB962C8B-B14F-4D97-AF65-F5344CB8AC3E}">
        <p14:creationId xmlns:p14="http://schemas.microsoft.com/office/powerpoint/2010/main" val="131441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3</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Introduction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
        <p:nvSpPr>
          <p:cNvPr id="11" name="TextBox 10">
            <a:extLst>
              <a:ext uri="{FF2B5EF4-FFF2-40B4-BE49-F238E27FC236}">
                <a16:creationId xmlns:a16="http://schemas.microsoft.com/office/drawing/2014/main" id="{ABFD6FBE-BF58-7DA6-3A9E-87D6C8606A39}"/>
              </a:ext>
            </a:extLst>
          </p:cNvPr>
          <p:cNvSpPr txBox="1"/>
          <p:nvPr/>
        </p:nvSpPr>
        <p:spPr>
          <a:xfrm>
            <a:off x="1053737" y="766354"/>
            <a:ext cx="7358743" cy="3513269"/>
          </a:xfrm>
          <a:prstGeom prst="rect">
            <a:avLst/>
          </a:prstGeom>
          <a:noFill/>
        </p:spPr>
        <p:txBody>
          <a:bodyPr wrap="square">
            <a:spAutoFit/>
          </a:bodyPr>
          <a:lstStyle/>
          <a:p>
            <a:pPr marL="12700" marR="5080" algn="just">
              <a:lnSpc>
                <a:spcPct val="95100"/>
              </a:lnSpc>
              <a:spcBef>
                <a:spcPts val="204"/>
              </a:spcBef>
            </a:pPr>
            <a:r>
              <a:rPr lang="en-IN" sz="1800" dirty="0">
                <a:latin typeface="Times New Roman" panose="02020603050405020304" pitchFamily="18" charset="0"/>
                <a:cs typeface="Times New Roman" panose="02020603050405020304" pitchFamily="18" charset="0"/>
              </a:rPr>
              <a:t>In </a:t>
            </a:r>
            <a:r>
              <a:rPr lang="en-IN" sz="1800" spc="-5" dirty="0">
                <a:latin typeface="Times New Roman" panose="02020603050405020304" pitchFamily="18" charset="0"/>
                <a:cs typeface="Times New Roman" panose="02020603050405020304" pitchFamily="18" charset="0"/>
              </a:rPr>
              <a:t>our </a:t>
            </a:r>
            <a:r>
              <a:rPr lang="en-IN" sz="1800" spc="-10" dirty="0">
                <a:latin typeface="Times New Roman" panose="02020603050405020304" pitchFamily="18" charset="0"/>
                <a:cs typeface="Times New Roman" panose="02020603050405020304" pitchFamily="18" charset="0"/>
              </a:rPr>
              <a:t>project, </a:t>
            </a:r>
            <a:r>
              <a:rPr lang="en-IN" sz="1800" spc="5" dirty="0">
                <a:latin typeface="Times New Roman" panose="02020603050405020304" pitchFamily="18" charset="0"/>
                <a:cs typeface="Times New Roman" panose="02020603050405020304" pitchFamily="18" charset="0"/>
              </a:rPr>
              <a:t>we </a:t>
            </a:r>
            <a:r>
              <a:rPr lang="en-IN" sz="1800" spc="-5" dirty="0">
                <a:latin typeface="Times New Roman" panose="02020603050405020304" pitchFamily="18" charset="0"/>
                <a:cs typeface="Times New Roman" panose="02020603050405020304" pitchFamily="18" charset="0"/>
              </a:rPr>
              <a:t>explore the dynamic realm of multi-tier cloud-based architectures,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traversing</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1-tier,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2-tier,</a:t>
            </a:r>
            <a:r>
              <a:rPr lang="en-IN" sz="1800" dirty="0">
                <a:latin typeface="Times New Roman" panose="02020603050405020304" pitchFamily="18" charset="0"/>
                <a:cs typeface="Times New Roman" panose="02020603050405020304" pitchFamily="18" charset="0"/>
              </a:rPr>
              <a:t> and</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3-tier</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systems.</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Leveraging</a:t>
            </a:r>
            <a:r>
              <a:rPr lang="en-IN" sz="1800" dirty="0">
                <a:latin typeface="Times New Roman" panose="02020603050405020304" pitchFamily="18" charset="0"/>
                <a:cs typeface="Times New Roman" panose="02020603050405020304" pitchFamily="18" charset="0"/>
              </a:rPr>
              <a:t> AWS</a:t>
            </a:r>
            <a:r>
              <a:rPr lang="en-IN" sz="1800" spc="36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resources</a:t>
            </a:r>
            <a:r>
              <a:rPr lang="en-IN" sz="1800" spc="355"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like</a:t>
            </a:r>
            <a:r>
              <a:rPr lang="en-IN" sz="1800" spc="34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EC2 </a:t>
            </a:r>
            <a:r>
              <a:rPr lang="en-IN" sz="1800" spc="1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instances, </a:t>
            </a:r>
            <a:r>
              <a:rPr lang="en-IN" sz="1800" dirty="0">
                <a:latin typeface="Times New Roman" panose="02020603050405020304" pitchFamily="18" charset="0"/>
                <a:cs typeface="Times New Roman" panose="02020603050405020304" pitchFamily="18" charset="0"/>
              </a:rPr>
              <a:t>EFS, </a:t>
            </a:r>
            <a:r>
              <a:rPr lang="en-IN" sz="1800" spc="-5" dirty="0">
                <a:latin typeface="Times New Roman" panose="02020603050405020304" pitchFamily="18" charset="0"/>
                <a:cs typeface="Times New Roman" panose="02020603050405020304" pitchFamily="18" charset="0"/>
              </a:rPr>
              <a:t>RDS,</a:t>
            </a:r>
            <a:r>
              <a:rPr lang="en-IN" sz="1800" dirty="0">
                <a:latin typeface="Times New Roman" panose="02020603050405020304" pitchFamily="18" charset="0"/>
                <a:cs typeface="Times New Roman" panose="02020603050405020304" pitchFamily="18" charset="0"/>
              </a:rPr>
              <a:t> and PHP, </a:t>
            </a:r>
            <a:r>
              <a:rPr lang="en-IN" sz="1800" spc="5" dirty="0">
                <a:latin typeface="Times New Roman" panose="02020603050405020304" pitchFamily="18" charset="0"/>
                <a:cs typeface="Times New Roman" panose="02020603050405020304" pitchFamily="18" charset="0"/>
              </a:rPr>
              <a:t>we </a:t>
            </a:r>
            <a:r>
              <a:rPr lang="en-IN" sz="1800" spc="-5" dirty="0">
                <a:latin typeface="Times New Roman" panose="02020603050405020304" pitchFamily="18" charset="0"/>
                <a:cs typeface="Times New Roman" panose="02020603050405020304" pitchFamily="18" charset="0"/>
              </a:rPr>
              <a:t>meticulously examine the </a:t>
            </a:r>
            <a:r>
              <a:rPr lang="en-IN" sz="1800" dirty="0">
                <a:latin typeface="Times New Roman" panose="02020603050405020304" pitchFamily="18" charset="0"/>
                <a:cs typeface="Times New Roman" panose="02020603050405020304" pitchFamily="18" charset="0"/>
              </a:rPr>
              <a:t>limitations </a:t>
            </a:r>
            <a:r>
              <a:rPr lang="en-IN" sz="1800" spc="-5" dirty="0">
                <a:latin typeface="Times New Roman" panose="02020603050405020304" pitchFamily="18" charset="0"/>
                <a:cs typeface="Times New Roman" panose="02020603050405020304" pitchFamily="18" charset="0"/>
              </a:rPr>
              <a:t>of </a:t>
            </a:r>
            <a:r>
              <a:rPr lang="en-IN" sz="1800" dirty="0">
                <a:latin typeface="Times New Roman" panose="02020603050405020304" pitchFamily="18" charset="0"/>
                <a:cs typeface="Times New Roman" panose="02020603050405020304" pitchFamily="18" charset="0"/>
              </a:rPr>
              <a:t>lower-tier </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structures, paving the path towards the complexities </a:t>
            </a:r>
            <a:r>
              <a:rPr lang="en-IN" sz="1800" spc="10" dirty="0">
                <a:latin typeface="Times New Roman" panose="02020603050405020304" pitchFamily="18" charset="0"/>
                <a:cs typeface="Times New Roman" panose="02020603050405020304" pitchFamily="18" charset="0"/>
              </a:rPr>
              <a:t>of </a:t>
            </a:r>
            <a:r>
              <a:rPr lang="en-IN" sz="1800" spc="-5" dirty="0">
                <a:latin typeface="Times New Roman" panose="02020603050405020304" pitchFamily="18" charset="0"/>
                <a:cs typeface="Times New Roman" panose="02020603050405020304" pitchFamily="18" charset="0"/>
              </a:rPr>
              <a:t>3-tier setups. </a:t>
            </a:r>
            <a:r>
              <a:rPr lang="en-IN" sz="1800" dirty="0">
                <a:latin typeface="Times New Roman" panose="02020603050405020304" pitchFamily="18" charset="0"/>
                <a:cs typeface="Times New Roman" panose="02020603050405020304" pitchFamily="18" charset="0"/>
              </a:rPr>
              <a:t>Employing </a:t>
            </a:r>
            <a:r>
              <a:rPr lang="en-IN" sz="1800" spc="-5" dirty="0">
                <a:latin typeface="Times New Roman" panose="02020603050405020304" pitchFamily="18" charset="0"/>
                <a:cs typeface="Times New Roman" panose="02020603050405020304" pitchFamily="18" charset="0"/>
              </a:rPr>
              <a:t>load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balancing </a:t>
            </a:r>
            <a:r>
              <a:rPr lang="en-IN" sz="1800" spc="5"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auto-scaling strategies, </a:t>
            </a:r>
            <a:r>
              <a:rPr lang="en-IN" sz="1800" spc="5" dirty="0">
                <a:latin typeface="Times New Roman" panose="02020603050405020304" pitchFamily="18" charset="0"/>
                <a:cs typeface="Times New Roman" panose="02020603050405020304" pitchFamily="18" charset="0"/>
              </a:rPr>
              <a:t>we </a:t>
            </a:r>
            <a:r>
              <a:rPr lang="en-IN" sz="1800" spc="-5" dirty="0">
                <a:latin typeface="Times New Roman" panose="02020603050405020304" pitchFamily="18" charset="0"/>
                <a:cs typeface="Times New Roman" panose="02020603050405020304" pitchFamily="18" charset="0"/>
              </a:rPr>
              <a:t>adeptly </a:t>
            </a:r>
            <a:r>
              <a:rPr lang="en-IN" sz="1800" dirty="0">
                <a:latin typeface="Times New Roman" panose="02020603050405020304" pitchFamily="18" charset="0"/>
                <a:cs typeface="Times New Roman" panose="02020603050405020304" pitchFamily="18" charset="0"/>
              </a:rPr>
              <a:t>manage </a:t>
            </a:r>
            <a:r>
              <a:rPr lang="en-IN" sz="1800" spc="-5" dirty="0">
                <a:latin typeface="Times New Roman" panose="02020603050405020304" pitchFamily="18" charset="0"/>
                <a:cs typeface="Times New Roman" panose="02020603050405020304" pitchFamily="18" charset="0"/>
              </a:rPr>
              <a:t>traffic fluctuations, while </a:t>
            </a:r>
            <a:r>
              <a:rPr lang="en-IN" sz="1800" spc="5" dirty="0">
                <a:latin typeface="Times New Roman" panose="02020603050405020304" pitchFamily="18" charset="0"/>
                <a:cs typeface="Times New Roman" panose="02020603050405020304" pitchFamily="18" charset="0"/>
              </a:rPr>
              <a:t>EFS </a:t>
            </a:r>
            <a:r>
              <a:rPr lang="en-IN" sz="1800" spc="1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RDS offer scalable </a:t>
            </a:r>
            <a:r>
              <a:rPr lang="en-IN" sz="1800" dirty="0">
                <a:latin typeface="Times New Roman" panose="02020603050405020304" pitchFamily="18" charset="0"/>
                <a:cs typeface="Times New Roman" panose="02020603050405020304" pitchFamily="18" charset="0"/>
              </a:rPr>
              <a:t>storage and database </a:t>
            </a:r>
            <a:r>
              <a:rPr lang="en-IN" sz="1800" spc="-5" dirty="0">
                <a:latin typeface="Times New Roman" panose="02020603050405020304" pitchFamily="18" charset="0"/>
                <a:cs typeface="Times New Roman" panose="02020603050405020304" pitchFamily="18" charset="0"/>
              </a:rPr>
              <a:t>solutions, complemented </a:t>
            </a:r>
            <a:r>
              <a:rPr lang="en-IN" sz="1800" dirty="0">
                <a:latin typeface="Times New Roman" panose="02020603050405020304" pitchFamily="18" charset="0"/>
                <a:cs typeface="Times New Roman" panose="02020603050405020304" pitchFamily="18" charset="0"/>
              </a:rPr>
              <a:t>by PHP's </a:t>
            </a:r>
            <a:r>
              <a:rPr lang="en-IN" sz="1800" spc="-5" dirty="0">
                <a:latin typeface="Times New Roman" panose="02020603050405020304" pitchFamily="18" charset="0"/>
                <a:cs typeface="Times New Roman" panose="02020603050405020304" pitchFamily="18" charset="0"/>
              </a:rPr>
              <a:t>role </a:t>
            </a:r>
            <a:r>
              <a:rPr lang="en-IN" sz="1800" spc="-10" dirty="0">
                <a:latin typeface="Times New Roman" panose="02020603050405020304" pitchFamily="18" charset="0"/>
                <a:cs typeface="Times New Roman" panose="02020603050405020304" pitchFamily="18" charset="0"/>
              </a:rPr>
              <a:t>in </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web</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server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deployment.</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Ensuring</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unwavering</a:t>
            </a:r>
            <a:r>
              <a:rPr lang="en-IN" sz="1800" dirty="0">
                <a:latin typeface="Times New Roman" panose="02020603050405020304" pitchFamily="18" charset="0"/>
                <a:cs typeface="Times New Roman" panose="02020603050405020304" pitchFamily="18" charset="0"/>
              </a:rPr>
              <a:t> high</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availability</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through</a:t>
            </a:r>
            <a:r>
              <a:rPr lang="en-IN" sz="1800" spc="35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redundancy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across </a:t>
            </a:r>
            <a:r>
              <a:rPr lang="en-IN" sz="1800" spc="5" dirty="0">
                <a:latin typeface="Times New Roman" panose="02020603050405020304" pitchFamily="18" charset="0"/>
                <a:cs typeface="Times New Roman" panose="02020603050405020304" pitchFamily="18" charset="0"/>
              </a:rPr>
              <a:t>EC2 </a:t>
            </a:r>
            <a:r>
              <a:rPr lang="en-IN" sz="1800" spc="-5" dirty="0">
                <a:latin typeface="Times New Roman" panose="02020603050405020304" pitchFamily="18" charset="0"/>
                <a:cs typeface="Times New Roman" panose="02020603050405020304" pitchFamily="18" charset="0"/>
              </a:rPr>
              <a:t>instances, RDS replication,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EFS storage, our project serves </a:t>
            </a:r>
            <a:r>
              <a:rPr lang="en-IN" sz="1800" dirty="0">
                <a:latin typeface="Times New Roman" panose="02020603050405020304" pitchFamily="18" charset="0"/>
                <a:cs typeface="Times New Roman" panose="02020603050405020304" pitchFamily="18" charset="0"/>
              </a:rPr>
              <a:t>as a </a:t>
            </a:r>
            <a:r>
              <a:rPr lang="en-IN" sz="1800" spc="-5" dirty="0">
                <a:latin typeface="Times New Roman" panose="02020603050405020304" pitchFamily="18" charset="0"/>
                <a:cs typeface="Times New Roman" panose="02020603050405020304" pitchFamily="18" charset="0"/>
              </a:rPr>
              <a:t>guide for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crafting</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resilient</a:t>
            </a:r>
            <a:r>
              <a:rPr lang="en-IN" sz="1800" dirty="0">
                <a:latin typeface="Times New Roman" panose="02020603050405020304" pitchFamily="18" charset="0"/>
                <a:cs typeface="Times New Roman" panose="02020603050405020304" pitchFamily="18" charset="0"/>
              </a:rPr>
              <a:t> web</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applications</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in</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the</a:t>
            </a:r>
            <a:r>
              <a:rPr lang="en-IN" sz="1800" spc="1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dynamic</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landscape</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of</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multi-tier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cloud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environments,</a:t>
            </a:r>
            <a:r>
              <a:rPr lang="en-IN" sz="1800" dirty="0">
                <a:latin typeface="Times New Roman" panose="02020603050405020304" pitchFamily="18" charset="0"/>
                <a:cs typeface="Times New Roman" panose="02020603050405020304" pitchFamily="18" charset="0"/>
              </a:rPr>
              <a:t> merging</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cloud</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excellence</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with</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architectural</a:t>
            </a:r>
            <a:r>
              <a:rPr lang="en-IN" sz="1800"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finesse.</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Welcome</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to</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intersection</a:t>
            </a:r>
            <a:r>
              <a:rPr lang="en-IN" sz="1800" spc="6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of</a:t>
            </a:r>
            <a:r>
              <a:rPr lang="en-IN" sz="1800" spc="-1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cloud</a:t>
            </a:r>
            <a:r>
              <a:rPr lang="en-IN" sz="1800" spc="1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mastery</a:t>
            </a:r>
            <a:r>
              <a:rPr lang="en-IN" sz="1800" spc="-2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and</a:t>
            </a:r>
            <a:r>
              <a:rPr lang="en-IN" sz="1800" spc="-5" dirty="0">
                <a:latin typeface="Times New Roman" panose="02020603050405020304" pitchFamily="18" charset="0"/>
                <a:cs typeface="Times New Roman" panose="02020603050405020304" pitchFamily="18" charset="0"/>
              </a:rPr>
              <a:t> application</a:t>
            </a:r>
            <a:r>
              <a:rPr lang="en-IN" sz="1800" spc="20"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artistry.</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26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IN" sz="1800" dirty="0">
                <a:latin typeface="Times New Roman" panose="02020603050405020304" pitchFamily="18" charset="0"/>
                <a:cs typeface="Times New Roman" panose="02020603050405020304" pitchFamily="18" charset="0"/>
              </a:rPr>
              <a:t>The</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project</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explores</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multi-tier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architectures,</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encompassing</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1-tier,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2-tier,</a:t>
            </a:r>
            <a:r>
              <a:rPr lang="en-IN" sz="1800" dirty="0">
                <a:latin typeface="Times New Roman" panose="02020603050405020304" pitchFamily="18" charset="0"/>
                <a:cs typeface="Times New Roman" panose="02020603050405020304" pitchFamily="18" charset="0"/>
              </a:rPr>
              <a:t> and</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3-tier </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configurations, utilizing </a:t>
            </a:r>
            <a:r>
              <a:rPr lang="en-IN" sz="1800" spc="5" dirty="0">
                <a:latin typeface="Times New Roman" panose="02020603050405020304" pitchFamily="18" charset="0"/>
                <a:cs typeface="Times New Roman" panose="02020603050405020304" pitchFamily="18" charset="0"/>
              </a:rPr>
              <a:t>AWS </a:t>
            </a:r>
            <a:r>
              <a:rPr lang="en-IN" sz="1800" dirty="0">
                <a:latin typeface="Times New Roman" panose="02020603050405020304" pitchFamily="18" charset="0"/>
                <a:cs typeface="Times New Roman" panose="02020603050405020304" pitchFamily="18" charset="0"/>
              </a:rPr>
              <a:t>resources </a:t>
            </a:r>
            <a:r>
              <a:rPr lang="en-IN" sz="1800" spc="-5" dirty="0">
                <a:latin typeface="Times New Roman" panose="02020603050405020304" pitchFamily="18" charset="0"/>
                <a:cs typeface="Times New Roman" panose="02020603050405020304" pitchFamily="18" charset="0"/>
              </a:rPr>
              <a:t>including </a:t>
            </a:r>
            <a:r>
              <a:rPr lang="en-IN" sz="1800" spc="5" dirty="0">
                <a:latin typeface="Times New Roman" panose="02020603050405020304" pitchFamily="18" charset="0"/>
                <a:cs typeface="Times New Roman" panose="02020603050405020304" pitchFamily="18" charset="0"/>
              </a:rPr>
              <a:t>EC2 </a:t>
            </a:r>
            <a:r>
              <a:rPr lang="en-IN" sz="1800" spc="-5" dirty="0">
                <a:latin typeface="Times New Roman" panose="02020603050405020304" pitchFamily="18" charset="0"/>
                <a:cs typeface="Times New Roman" panose="02020603050405020304" pitchFamily="18" charset="0"/>
              </a:rPr>
              <a:t>instances, Elastic File System </a:t>
            </a:r>
            <a:r>
              <a:rPr lang="en-IN" sz="1800" dirty="0">
                <a:latin typeface="Times New Roman" panose="02020603050405020304" pitchFamily="18" charset="0"/>
                <a:cs typeface="Times New Roman" panose="02020603050405020304" pitchFamily="18" charset="0"/>
              </a:rPr>
              <a:t>(EFS), </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Relational</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Service</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(RDS),</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and</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PHP.</a:t>
            </a:r>
            <a:r>
              <a:rPr lang="en-IN" sz="1800" spc="5" dirty="0">
                <a:latin typeface="Times New Roman" panose="02020603050405020304" pitchFamily="18" charset="0"/>
                <a:cs typeface="Times New Roman" panose="02020603050405020304" pitchFamily="18" charset="0"/>
              </a:rPr>
              <a:t> We</a:t>
            </a:r>
            <a:r>
              <a:rPr lang="en-IN" sz="1800" spc="1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commence</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with</a:t>
            </a:r>
            <a:r>
              <a:rPr lang="en-IN" sz="1800" dirty="0">
                <a:latin typeface="Times New Roman" panose="02020603050405020304" pitchFamily="18" charset="0"/>
                <a:cs typeface="Times New Roman" panose="02020603050405020304" pitchFamily="18" charset="0"/>
              </a:rPr>
              <a:t> 1-tier</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and</a:t>
            </a:r>
            <a:r>
              <a:rPr lang="en-IN" sz="1800" spc="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2-tier </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architectures to </a:t>
            </a:r>
            <a:r>
              <a:rPr lang="en-IN" sz="1800" dirty="0">
                <a:latin typeface="Times New Roman" panose="02020603050405020304" pitchFamily="18" charset="0"/>
                <a:cs typeface="Times New Roman" panose="02020603050405020304" pitchFamily="18" charset="0"/>
              </a:rPr>
              <a:t>grasp </a:t>
            </a:r>
            <a:r>
              <a:rPr lang="en-IN" sz="1800" spc="-5" dirty="0">
                <a:latin typeface="Times New Roman" panose="02020603050405020304" pitchFamily="18" charset="0"/>
                <a:cs typeface="Times New Roman" panose="02020603050405020304" pitchFamily="18" charset="0"/>
              </a:rPr>
              <a:t>limitations, then advance to 3-tier architecture, integrating load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balancing </a:t>
            </a:r>
            <a:r>
              <a:rPr lang="en-IN" sz="1800" spc="-1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auto scaling for efficient handling of traffic spikes. </a:t>
            </a:r>
            <a:r>
              <a:rPr lang="en-IN" sz="1800" spc="5" dirty="0">
                <a:latin typeface="Times New Roman" panose="02020603050405020304" pitchFamily="18" charset="0"/>
                <a:cs typeface="Times New Roman" panose="02020603050405020304" pitchFamily="18" charset="0"/>
              </a:rPr>
              <a:t>EFS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RDS offer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scalable</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storage</a:t>
            </a:r>
            <a:r>
              <a:rPr lang="en-IN" sz="1800" dirty="0">
                <a:latin typeface="Times New Roman" panose="02020603050405020304" pitchFamily="18" charset="0"/>
                <a:cs typeface="Times New Roman" panose="02020603050405020304" pitchFamily="18" charset="0"/>
              </a:rPr>
              <a:t> and</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services,</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while</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PHP</a:t>
            </a:r>
            <a:r>
              <a:rPr lang="en-IN" sz="1800" spc="375"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facilitates</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web</a:t>
            </a:r>
            <a:r>
              <a:rPr lang="en-IN" sz="1800" spc="37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application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development, server-side processing,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API development. </a:t>
            </a:r>
            <a:r>
              <a:rPr lang="en-IN" sz="1800" dirty="0">
                <a:latin typeface="Times New Roman" panose="02020603050405020304" pitchFamily="18" charset="0"/>
                <a:cs typeface="Times New Roman" panose="02020603050405020304" pitchFamily="18" charset="0"/>
              </a:rPr>
              <a:t>High </a:t>
            </a:r>
            <a:r>
              <a:rPr lang="en-IN" sz="1800" spc="-10" dirty="0">
                <a:latin typeface="Times New Roman" panose="02020603050405020304" pitchFamily="18" charset="0"/>
                <a:cs typeface="Times New Roman" panose="02020603050405020304" pitchFamily="18" charset="0"/>
              </a:rPr>
              <a:t>availability </a:t>
            </a:r>
            <a:r>
              <a:rPr lang="en-IN" sz="1800" spc="-5" dirty="0">
                <a:latin typeface="Times New Roman" panose="02020603050405020304" pitchFamily="18" charset="0"/>
                <a:cs typeface="Times New Roman" panose="02020603050405020304" pitchFamily="18" charset="0"/>
              </a:rPr>
              <a:t>is ensured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through redundancy in </a:t>
            </a:r>
            <a:r>
              <a:rPr lang="en-IN" sz="1800" spc="5" dirty="0">
                <a:latin typeface="Times New Roman" panose="02020603050405020304" pitchFamily="18" charset="0"/>
                <a:cs typeface="Times New Roman" panose="02020603050405020304" pitchFamily="18" charset="0"/>
              </a:rPr>
              <a:t>EC2 </a:t>
            </a:r>
            <a:r>
              <a:rPr lang="en-IN" sz="1800" spc="-5" dirty="0">
                <a:latin typeface="Times New Roman" panose="02020603050405020304" pitchFamily="18" charset="0"/>
                <a:cs typeface="Times New Roman" panose="02020603050405020304" pitchFamily="18" charset="0"/>
              </a:rPr>
              <a:t>instances, RDS database replication,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EFS </a:t>
            </a:r>
            <a:r>
              <a:rPr lang="en-IN" sz="1800" spc="-5" dirty="0">
                <a:latin typeface="Times New Roman" panose="02020603050405020304" pitchFamily="18" charset="0"/>
                <a:cs typeface="Times New Roman" panose="02020603050405020304" pitchFamily="18" charset="0"/>
              </a:rPr>
              <a:t>distributed </a:t>
            </a:r>
            <a:r>
              <a:rPr lang="en-IN" sz="1800" dirty="0">
                <a:latin typeface="Times New Roman" panose="02020603050405020304" pitchFamily="18" charset="0"/>
                <a:cs typeface="Times New Roman" panose="02020603050405020304" pitchFamily="18" charset="0"/>
              </a:rPr>
              <a:t>file </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storage. This </a:t>
            </a:r>
            <a:r>
              <a:rPr lang="en-IN" sz="1800" spc="-10" dirty="0">
                <a:latin typeface="Times New Roman" panose="02020603050405020304" pitchFamily="18" charset="0"/>
                <a:cs typeface="Times New Roman" panose="02020603050405020304" pitchFamily="18" charset="0"/>
              </a:rPr>
              <a:t>project </a:t>
            </a:r>
            <a:r>
              <a:rPr lang="en-IN" sz="1800" spc="-5" dirty="0">
                <a:latin typeface="Times New Roman" panose="02020603050405020304" pitchFamily="18" charset="0"/>
                <a:cs typeface="Times New Roman" panose="02020603050405020304" pitchFamily="18" charset="0"/>
              </a:rPr>
              <a:t>serves </a:t>
            </a:r>
            <a:r>
              <a:rPr lang="en-IN" sz="1800" dirty="0">
                <a:latin typeface="Times New Roman" panose="02020603050405020304" pitchFamily="18" charset="0"/>
                <a:cs typeface="Times New Roman" panose="02020603050405020304" pitchFamily="18" charset="0"/>
              </a:rPr>
              <a:t>as a </a:t>
            </a:r>
            <a:r>
              <a:rPr lang="en-IN" sz="1800" spc="-5" dirty="0">
                <a:latin typeface="Times New Roman" panose="02020603050405020304" pitchFamily="18" charset="0"/>
                <a:cs typeface="Times New Roman" panose="02020603050405020304" pitchFamily="18" charset="0"/>
              </a:rPr>
              <a:t>valuable </a:t>
            </a:r>
            <a:r>
              <a:rPr lang="en-IN" sz="1800" dirty="0">
                <a:latin typeface="Times New Roman" panose="02020603050405020304" pitchFamily="18" charset="0"/>
                <a:cs typeface="Times New Roman" panose="02020603050405020304" pitchFamily="18" charset="0"/>
              </a:rPr>
              <a:t>guide </a:t>
            </a:r>
            <a:r>
              <a:rPr lang="en-IN" sz="1800" spc="-5" dirty="0">
                <a:latin typeface="Times New Roman" panose="02020603050405020304" pitchFamily="18" charset="0"/>
                <a:cs typeface="Times New Roman" panose="02020603050405020304" pitchFamily="18" charset="0"/>
              </a:rPr>
              <a:t>for crafting </a:t>
            </a:r>
            <a:r>
              <a:rPr lang="en-IN" sz="1800" spc="-10" dirty="0">
                <a:latin typeface="Times New Roman" panose="02020603050405020304" pitchFamily="18" charset="0"/>
                <a:cs typeface="Times New Roman" panose="02020603050405020304" pitchFamily="18" charset="0"/>
              </a:rPr>
              <a:t>robust, </a:t>
            </a:r>
            <a:r>
              <a:rPr lang="en-IN" sz="1800" spc="-5" dirty="0">
                <a:latin typeface="Times New Roman" panose="02020603050405020304" pitchFamily="18" charset="0"/>
                <a:cs typeface="Times New Roman" panose="02020603050405020304" pitchFamily="18" charset="0"/>
              </a:rPr>
              <a:t>efficient, </a:t>
            </a:r>
            <a:r>
              <a:rPr lang="en-IN" sz="1800" dirty="0">
                <a:latin typeface="Times New Roman" panose="02020603050405020304" pitchFamily="18" charset="0"/>
                <a:cs typeface="Times New Roman" panose="02020603050405020304" pitchFamily="18" charset="0"/>
              </a:rPr>
              <a:t>and </a:t>
            </a:r>
            <a:r>
              <a:rPr lang="en-IN" sz="1800" spc="-10" dirty="0">
                <a:latin typeface="Times New Roman" panose="02020603050405020304" pitchFamily="18" charset="0"/>
                <a:cs typeface="Times New Roman" panose="02020603050405020304" pitchFamily="18" charset="0"/>
              </a:rPr>
              <a:t>highly </a:t>
            </a:r>
            <a:r>
              <a:rPr lang="en-IN" sz="1800" spc="-5" dirty="0">
                <a:latin typeface="Times New Roman" panose="02020603050405020304" pitchFamily="18" charset="0"/>
                <a:cs typeface="Times New Roman" panose="02020603050405020304" pitchFamily="18" charset="0"/>
              </a:rPr>
              <a:t> available</a:t>
            </a:r>
            <a:r>
              <a:rPr lang="en-IN" sz="1800" spc="-15"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web</a:t>
            </a:r>
            <a:r>
              <a:rPr lang="en-IN" sz="1800" spc="-1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applications</a:t>
            </a:r>
            <a:r>
              <a:rPr lang="en-IN" sz="1800" spc="1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in</a:t>
            </a:r>
            <a:r>
              <a:rPr lang="en-IN" sz="1800" spc="-1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multi-tier</a:t>
            </a:r>
            <a:r>
              <a:rPr lang="en-IN" sz="1800" spc="-1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cloud</a:t>
            </a:r>
            <a:r>
              <a:rPr lang="en-IN" sz="1800" spc="1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environments.</a:t>
            </a:r>
            <a:endParaRPr lang="en-IN" sz="1800" dirty="0">
              <a:latin typeface="Times New Roman" panose="02020603050405020304" pitchFamily="18" charset="0"/>
              <a:cs typeface="Times New Roman" panose="02020603050405020304" pitchFamily="18" charset="0"/>
            </a:endParaRPr>
          </a:p>
          <a:p>
            <a:pPr marL="0" indent="0">
              <a:buNone/>
            </a:pPr>
            <a:endParaRPr lang="en-IN" sz="1200" dirty="0"/>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4</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
        <p:nvSpPr>
          <p:cNvPr id="7" name="Rectangle 6"/>
          <p:cNvSpPr/>
          <p:nvPr/>
        </p:nvSpPr>
        <p:spPr>
          <a:xfrm>
            <a:off x="0" y="9379"/>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8" name="Rectangle 7"/>
          <p:cNvSpPr/>
          <p:nvPr/>
        </p:nvSpPr>
        <p:spPr>
          <a:xfrm>
            <a:off x="2375747"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Project Abstract</a:t>
            </a:r>
          </a:p>
        </p:txBody>
      </p:sp>
    </p:spTree>
    <p:extLst>
      <p:ext uri="{BB962C8B-B14F-4D97-AF65-F5344CB8AC3E}">
        <p14:creationId xmlns:p14="http://schemas.microsoft.com/office/powerpoint/2010/main" val="38155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D795C1-52EC-AECC-F947-6DEFA3ED4584}"/>
              </a:ext>
            </a:extLst>
          </p:cNvPr>
          <p:cNvSpPr>
            <a:spLocks noGrp="1"/>
          </p:cNvSpPr>
          <p:nvPr>
            <p:ph idx="1"/>
          </p:nvPr>
        </p:nvSpPr>
        <p:spPr>
          <a:xfrm>
            <a:off x="457200" y="835152"/>
            <a:ext cx="8229600" cy="3394472"/>
          </a:xfrm>
        </p:spPr>
        <p:txBody>
          <a:bodyPr>
            <a:normAutofit/>
          </a:bodyPr>
          <a:lstStyle/>
          <a:p>
            <a:pPr marL="0" indent="0" algn="just">
              <a:buNone/>
            </a:pPr>
            <a:r>
              <a:rPr lang="en-IN" sz="1800" spc="5" dirty="0">
                <a:latin typeface="Times New Roman" panose="02020603050405020304" pitchFamily="18" charset="0"/>
                <a:cs typeface="Times New Roman" panose="02020603050405020304" pitchFamily="18" charset="0"/>
              </a:rPr>
              <a:t>To </a:t>
            </a:r>
            <a:r>
              <a:rPr lang="en-IN" sz="1800" spc="-5" dirty="0">
                <a:latin typeface="Times New Roman" panose="02020603050405020304" pitchFamily="18" charset="0"/>
                <a:cs typeface="Times New Roman" panose="02020603050405020304" pitchFamily="18" charset="0"/>
              </a:rPr>
              <a:t>design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implement 1-tier,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2-tier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3-tier</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cloud </a:t>
            </a:r>
            <a:r>
              <a:rPr lang="en-IN" sz="1800" spc="5" dirty="0">
                <a:latin typeface="Times New Roman" panose="02020603050405020304" pitchFamily="18" charset="0"/>
                <a:cs typeface="Times New Roman" panose="02020603050405020304" pitchFamily="18" charset="0"/>
              </a:rPr>
              <a:t>web </a:t>
            </a:r>
            <a:r>
              <a:rPr lang="en-IN" sz="1800" spc="-5" dirty="0">
                <a:latin typeface="Times New Roman" panose="02020603050405020304" pitchFamily="18" charset="0"/>
                <a:cs typeface="Times New Roman" panose="02020603050405020304" pitchFamily="18" charset="0"/>
              </a:rPr>
              <a:t>architectures, along</a:t>
            </a:r>
            <a:r>
              <a:rPr lang="en-IN" sz="1800" spc="35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with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load</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balancing</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to</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ensure</a:t>
            </a:r>
            <a:r>
              <a:rPr lang="en-IN" sz="1800" dirty="0">
                <a:latin typeface="Times New Roman" panose="02020603050405020304" pitchFamily="18" charset="0"/>
                <a:cs typeface="Times New Roman" panose="02020603050405020304" pitchFamily="18" charset="0"/>
              </a:rPr>
              <a:t> application </a:t>
            </a:r>
            <a:r>
              <a:rPr lang="en-IN" sz="1800" spc="-5" dirty="0">
                <a:latin typeface="Times New Roman" panose="02020603050405020304" pitchFamily="18" charset="0"/>
                <a:cs typeface="Times New Roman" panose="02020603050405020304" pitchFamily="18" charset="0"/>
              </a:rPr>
              <a:t>scalability</a:t>
            </a:r>
            <a:r>
              <a:rPr lang="en-IN" sz="1800" dirty="0">
                <a:latin typeface="Times New Roman" panose="02020603050405020304" pitchFamily="18" charset="0"/>
                <a:cs typeface="Times New Roman" panose="02020603050405020304" pitchFamily="18" charset="0"/>
              </a:rPr>
              <a:t> through </a:t>
            </a:r>
            <a:r>
              <a:rPr lang="en-IN" sz="1800" spc="-5" dirty="0">
                <a:latin typeface="Times New Roman" panose="02020603050405020304" pitchFamily="18" charset="0"/>
                <a:cs typeface="Times New Roman" panose="02020603050405020304" pitchFamily="18" charset="0"/>
              </a:rPr>
              <a:t>orchestration</a:t>
            </a:r>
            <a:r>
              <a:rPr lang="en-IN" sz="1800" spc="35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techniques,</a:t>
            </a:r>
            <a:r>
              <a:rPr lang="en-IN" sz="1800" spc="35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as </a:t>
            </a:r>
            <a:r>
              <a:rPr lang="en-IN" sz="180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well </a:t>
            </a:r>
            <a:r>
              <a:rPr lang="en-IN" sz="1800" dirty="0">
                <a:latin typeface="Times New Roman" panose="02020603050405020304" pitchFamily="18" charset="0"/>
                <a:cs typeface="Times New Roman" panose="02020603050405020304" pitchFamily="18" charset="0"/>
              </a:rPr>
              <a:t>as </a:t>
            </a:r>
            <a:r>
              <a:rPr lang="en-IN" sz="1800" spc="-5" dirty="0">
                <a:latin typeface="Times New Roman" panose="02020603050405020304" pitchFamily="18" charset="0"/>
                <a:cs typeface="Times New Roman" panose="02020603050405020304" pitchFamily="18" charset="0"/>
              </a:rPr>
              <a:t>high availability </a:t>
            </a:r>
            <a:r>
              <a:rPr lang="en-IN" sz="1800" dirty="0">
                <a:latin typeface="Times New Roman" panose="02020603050405020304" pitchFamily="18" charset="0"/>
                <a:cs typeface="Times New Roman" panose="02020603050405020304" pitchFamily="18" charset="0"/>
              </a:rPr>
              <a:t>and </a:t>
            </a:r>
            <a:r>
              <a:rPr lang="en-IN" sz="1800" spc="-10" dirty="0">
                <a:latin typeface="Times New Roman" panose="02020603050405020304" pitchFamily="18" charset="0"/>
                <a:cs typeface="Times New Roman" panose="02020603050405020304" pitchFamily="18" charset="0"/>
              </a:rPr>
              <a:t>disaster </a:t>
            </a:r>
            <a:r>
              <a:rPr lang="en-IN" sz="1800" spc="-5" dirty="0">
                <a:latin typeface="Times New Roman" panose="02020603050405020304" pitchFamily="18" charset="0"/>
                <a:cs typeface="Times New Roman" panose="02020603050405020304" pitchFamily="18" charset="0"/>
              </a:rPr>
              <a:t>recovery mechanisms to </a:t>
            </a:r>
            <a:r>
              <a:rPr lang="en-IN" sz="1800" dirty="0">
                <a:latin typeface="Times New Roman" panose="02020603050405020304" pitchFamily="18" charset="0"/>
                <a:cs typeface="Times New Roman" panose="02020603050405020304" pitchFamily="18" charset="0"/>
              </a:rPr>
              <a:t>guarantee </a:t>
            </a:r>
            <a:r>
              <a:rPr lang="en-IN" sz="1800" spc="-5" dirty="0">
                <a:latin typeface="Times New Roman" panose="02020603050405020304" pitchFamily="18" charset="0"/>
                <a:cs typeface="Times New Roman" panose="02020603050405020304" pitchFamily="18" charset="0"/>
              </a:rPr>
              <a:t>reliability </a:t>
            </a:r>
            <a:r>
              <a:rPr lang="en-IN" sz="1800" dirty="0">
                <a:latin typeface="Times New Roman" panose="02020603050405020304" pitchFamily="18" charset="0"/>
                <a:cs typeface="Times New Roman" panose="02020603050405020304" pitchFamily="18" charset="0"/>
              </a:rPr>
              <a:t>and </a:t>
            </a:r>
            <a:r>
              <a:rPr lang="en-IN" sz="1800" spc="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resilience</a:t>
            </a:r>
            <a:r>
              <a:rPr lang="en-IN" sz="1800" spc="25"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in</a:t>
            </a:r>
            <a:r>
              <a:rPr lang="en-IN" sz="1800" spc="-10" dirty="0">
                <a:latin typeface="Times New Roman" panose="02020603050405020304" pitchFamily="18" charset="0"/>
                <a:cs typeface="Times New Roman" panose="02020603050405020304" pitchFamily="18" charset="0"/>
              </a:rPr>
              <a:t> </a:t>
            </a:r>
            <a:r>
              <a:rPr lang="en-IN" sz="1800" spc="-5" dirty="0">
                <a:latin typeface="Times New Roman" panose="02020603050405020304" pitchFamily="18" charset="0"/>
                <a:cs typeface="Times New Roman" panose="02020603050405020304" pitchFamily="18" charset="0"/>
              </a:rPr>
              <a:t>our</a:t>
            </a:r>
            <a:r>
              <a:rPr lang="en-IN" sz="1800" spc="10" dirty="0">
                <a:latin typeface="Times New Roman" panose="02020603050405020304" pitchFamily="18" charset="0"/>
                <a:cs typeface="Times New Roman" panose="02020603050405020304" pitchFamily="18" charset="0"/>
              </a:rPr>
              <a:t> </a:t>
            </a:r>
            <a:r>
              <a:rPr lang="en-IN" sz="1800" spc="-10" dirty="0">
                <a:latin typeface="Times New Roman" panose="02020603050405020304" pitchFamily="18" charset="0"/>
                <a:cs typeface="Times New Roman" panose="02020603050405020304" pitchFamily="18" charset="0"/>
              </a:rPr>
              <a:t>architectures.</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5</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Problem Statement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Tree>
    <p:extLst>
      <p:ext uri="{BB962C8B-B14F-4D97-AF65-F5344CB8AC3E}">
        <p14:creationId xmlns:p14="http://schemas.microsoft.com/office/powerpoint/2010/main" val="135217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7CDBF-BEF9-4C9D-0D8F-CB35204C7383}"/>
              </a:ext>
            </a:extLst>
          </p:cNvPr>
          <p:cNvSpPr>
            <a:spLocks noGrp="1"/>
          </p:cNvSpPr>
          <p:nvPr>
            <p:ph idx="1"/>
          </p:nvPr>
        </p:nvSpPr>
        <p:spPr>
          <a:xfrm>
            <a:off x="457200" y="970376"/>
            <a:ext cx="8229600" cy="3394472"/>
          </a:xfrm>
        </p:spPr>
        <p:txBody>
          <a:bodyPr>
            <a:normAutofit fontScale="92500" lnSpcReduction="20000"/>
          </a:bodyPr>
          <a:lstStyle/>
          <a:p>
            <a:pPr marL="0" indent="0" algn="just">
              <a:buNone/>
            </a:pPr>
            <a:r>
              <a:rPr lang="en-IN" sz="2600" dirty="0">
                <a:solidFill>
                  <a:srgbClr val="000000"/>
                </a:solidFill>
                <a:effectLst/>
                <a:latin typeface="Times New Roman" panose="02020603050405020304" pitchFamily="18" charset="0"/>
              </a:rPr>
              <a:t>The current system features a mix of 1-tier, 2-tier, and 3-tier architectures, each lacking load balancers and auto scaling mechanisms. In 1-tier, all components reside within a single server, while 2-tier separates application logic and data storage layers across two servers. Transitioning to 3-tier introduces an additional layer for presentation separation. Despite the tiered structure, the absence of load balancers and auto scaling hinders efficient traffic distribution and resource adaptation, risking downtime during server failures. While the existing setup lays a foundation, integrating load balancing and auto scaling is imperative for scalability, reliability, and performance.</a:t>
            </a:r>
          </a:p>
          <a:p>
            <a:pPr marL="0" indent="0">
              <a:buNone/>
            </a:pPr>
            <a:endParaRPr lang="en-IN" dirty="0"/>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6</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Present System</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Tree>
    <p:extLst>
      <p:ext uri="{BB962C8B-B14F-4D97-AF65-F5344CB8AC3E}">
        <p14:creationId xmlns:p14="http://schemas.microsoft.com/office/powerpoint/2010/main" val="290285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96F80-06A9-3B5C-548E-3F5FDAA5A2D0}"/>
              </a:ext>
            </a:extLst>
          </p:cNvPr>
          <p:cNvSpPr>
            <a:spLocks noGrp="1"/>
          </p:cNvSpPr>
          <p:nvPr>
            <p:ph idx="1"/>
          </p:nvPr>
        </p:nvSpPr>
        <p:spPr/>
        <p:txBody>
          <a:bodyPr>
            <a:normAutofit/>
          </a:bodyPr>
          <a:lstStyle/>
          <a:p>
            <a:pPr marL="0" indent="0" algn="just">
              <a:buNone/>
            </a:pPr>
            <a:r>
              <a:rPr lang="en-IN" sz="1800" spc="-15" dirty="0">
                <a:latin typeface="Times New Roman"/>
                <a:cs typeface="Times New Roman"/>
              </a:rPr>
              <a:t>In </a:t>
            </a:r>
            <a:r>
              <a:rPr lang="en-IN" sz="1800" dirty="0">
                <a:latin typeface="Times New Roman"/>
                <a:cs typeface="Times New Roman"/>
              </a:rPr>
              <a:t>our </a:t>
            </a:r>
            <a:r>
              <a:rPr lang="en-IN" sz="1800" spc="-5" dirty="0">
                <a:latin typeface="Times New Roman"/>
                <a:cs typeface="Times New Roman"/>
              </a:rPr>
              <a:t>proposed system, we address </a:t>
            </a:r>
            <a:r>
              <a:rPr lang="en-IN" sz="1800" spc="5" dirty="0">
                <a:latin typeface="Times New Roman"/>
                <a:cs typeface="Times New Roman"/>
              </a:rPr>
              <a:t>the </a:t>
            </a:r>
            <a:r>
              <a:rPr lang="en-IN" sz="1800" dirty="0">
                <a:latin typeface="Times New Roman"/>
                <a:cs typeface="Times New Roman"/>
              </a:rPr>
              <a:t>limitations </a:t>
            </a:r>
            <a:r>
              <a:rPr lang="en-IN" sz="1800" spc="-5" dirty="0">
                <a:latin typeface="Times New Roman"/>
                <a:cs typeface="Times New Roman"/>
              </a:rPr>
              <a:t>of traditional 1-tier, 2-tier, and </a:t>
            </a:r>
            <a:r>
              <a:rPr lang="en-IN" sz="1800" dirty="0">
                <a:latin typeface="Times New Roman"/>
                <a:cs typeface="Times New Roman"/>
              </a:rPr>
              <a:t>3-tier </a:t>
            </a:r>
            <a:r>
              <a:rPr lang="en-IN" sz="1800" spc="5" dirty="0">
                <a:latin typeface="Times New Roman"/>
                <a:cs typeface="Times New Roman"/>
              </a:rPr>
              <a:t> </a:t>
            </a:r>
            <a:r>
              <a:rPr lang="en-IN" sz="1800" spc="-5" dirty="0">
                <a:latin typeface="Times New Roman"/>
                <a:cs typeface="Times New Roman"/>
              </a:rPr>
              <a:t>architectures </a:t>
            </a:r>
            <a:r>
              <a:rPr lang="en-IN" sz="1800" spc="10" dirty="0">
                <a:latin typeface="Times New Roman"/>
                <a:cs typeface="Times New Roman"/>
              </a:rPr>
              <a:t>by </a:t>
            </a:r>
            <a:r>
              <a:rPr lang="en-IN" sz="1800" dirty="0">
                <a:latin typeface="Times New Roman"/>
                <a:cs typeface="Times New Roman"/>
              </a:rPr>
              <a:t>integrating dynamic </a:t>
            </a:r>
            <a:r>
              <a:rPr lang="en-IN" sz="1800" spc="-5" dirty="0">
                <a:latin typeface="Times New Roman"/>
                <a:cs typeface="Times New Roman"/>
              </a:rPr>
              <a:t>load balancing </a:t>
            </a:r>
            <a:r>
              <a:rPr lang="en-IN" sz="1800" spc="-10" dirty="0">
                <a:latin typeface="Times New Roman"/>
                <a:cs typeface="Times New Roman"/>
              </a:rPr>
              <a:t>and </a:t>
            </a:r>
            <a:r>
              <a:rPr lang="en-IN" sz="1800" dirty="0">
                <a:latin typeface="Times New Roman"/>
                <a:cs typeface="Times New Roman"/>
              </a:rPr>
              <a:t>auto scaling </a:t>
            </a:r>
            <a:r>
              <a:rPr lang="en-IN" sz="1800" spc="-10" dirty="0">
                <a:latin typeface="Times New Roman"/>
                <a:cs typeface="Times New Roman"/>
              </a:rPr>
              <a:t>through Amazon </a:t>
            </a:r>
            <a:r>
              <a:rPr lang="en-IN" sz="1800" spc="-5" dirty="0">
                <a:latin typeface="Times New Roman"/>
                <a:cs typeface="Times New Roman"/>
              </a:rPr>
              <a:t> Web</a:t>
            </a:r>
            <a:r>
              <a:rPr lang="en-IN" sz="1800" dirty="0">
                <a:latin typeface="Times New Roman"/>
                <a:cs typeface="Times New Roman"/>
              </a:rPr>
              <a:t> </a:t>
            </a:r>
            <a:r>
              <a:rPr lang="en-IN" sz="1800" spc="-10" dirty="0">
                <a:latin typeface="Times New Roman"/>
                <a:cs typeface="Times New Roman"/>
              </a:rPr>
              <a:t>Services</a:t>
            </a:r>
            <a:r>
              <a:rPr lang="en-IN" sz="1800" spc="-5" dirty="0">
                <a:latin typeface="Times New Roman"/>
                <a:cs typeface="Times New Roman"/>
              </a:rPr>
              <a:t> (AWS).</a:t>
            </a:r>
            <a:r>
              <a:rPr lang="en-IN" sz="1800" dirty="0">
                <a:latin typeface="Times New Roman"/>
                <a:cs typeface="Times New Roman"/>
              </a:rPr>
              <a:t> </a:t>
            </a:r>
            <a:r>
              <a:rPr lang="en-IN" sz="1800" spc="-5" dirty="0">
                <a:latin typeface="Times New Roman"/>
                <a:cs typeface="Times New Roman"/>
              </a:rPr>
              <a:t>Leveraging PHP </a:t>
            </a:r>
            <a:r>
              <a:rPr lang="en-IN" sz="1800" dirty="0">
                <a:latin typeface="Times New Roman"/>
                <a:cs typeface="Times New Roman"/>
              </a:rPr>
              <a:t>alongside </a:t>
            </a:r>
            <a:r>
              <a:rPr lang="en-IN" sz="1800" spc="-10" dirty="0">
                <a:latin typeface="Times New Roman"/>
                <a:cs typeface="Times New Roman"/>
              </a:rPr>
              <a:t>AWS, </a:t>
            </a:r>
            <a:r>
              <a:rPr lang="en-IN" sz="1800" spc="-5" dirty="0">
                <a:latin typeface="Times New Roman"/>
                <a:cs typeface="Times New Roman"/>
              </a:rPr>
              <a:t>we develop </a:t>
            </a:r>
            <a:r>
              <a:rPr lang="en-IN" sz="1800" dirty="0">
                <a:latin typeface="Times New Roman"/>
                <a:cs typeface="Times New Roman"/>
              </a:rPr>
              <a:t>responsive </a:t>
            </a:r>
            <a:r>
              <a:rPr lang="en-IN" sz="1800" spc="-10" dirty="0">
                <a:latin typeface="Times New Roman"/>
                <a:cs typeface="Times New Roman"/>
              </a:rPr>
              <a:t>web </a:t>
            </a:r>
            <a:r>
              <a:rPr lang="en-IN" sz="1800" spc="-5" dirty="0">
                <a:latin typeface="Times New Roman"/>
                <a:cs typeface="Times New Roman"/>
              </a:rPr>
              <a:t> applications </a:t>
            </a:r>
            <a:r>
              <a:rPr lang="en-IN" sz="1800" dirty="0">
                <a:latin typeface="Times New Roman"/>
                <a:cs typeface="Times New Roman"/>
              </a:rPr>
              <a:t>that </a:t>
            </a:r>
            <a:r>
              <a:rPr lang="en-IN" sz="1800" spc="-5" dirty="0">
                <a:latin typeface="Times New Roman"/>
                <a:cs typeface="Times New Roman"/>
              </a:rPr>
              <a:t>can scale </a:t>
            </a:r>
            <a:r>
              <a:rPr lang="en-IN" sz="1800" dirty="0">
                <a:latin typeface="Times New Roman"/>
                <a:cs typeface="Times New Roman"/>
              </a:rPr>
              <a:t>seamlessly </a:t>
            </a:r>
            <a:r>
              <a:rPr lang="en-IN" sz="1800" spc="15" dirty="0">
                <a:latin typeface="Times New Roman"/>
                <a:cs typeface="Times New Roman"/>
              </a:rPr>
              <a:t>to </a:t>
            </a:r>
            <a:r>
              <a:rPr lang="en-IN" sz="1800" dirty="0">
                <a:latin typeface="Times New Roman"/>
                <a:cs typeface="Times New Roman"/>
              </a:rPr>
              <a:t>meet fluctuating </a:t>
            </a:r>
            <a:r>
              <a:rPr lang="en-IN" sz="1800" spc="-5" dirty="0">
                <a:latin typeface="Times New Roman"/>
                <a:cs typeface="Times New Roman"/>
              </a:rPr>
              <a:t>workloads. </a:t>
            </a:r>
            <a:r>
              <a:rPr lang="en-IN" sz="1800" dirty="0">
                <a:latin typeface="Times New Roman"/>
                <a:cs typeface="Times New Roman"/>
              </a:rPr>
              <a:t>Disaster </a:t>
            </a:r>
            <a:r>
              <a:rPr lang="en-IN" sz="1800" spc="-5" dirty="0">
                <a:latin typeface="Times New Roman"/>
                <a:cs typeface="Times New Roman"/>
              </a:rPr>
              <a:t>recovery </a:t>
            </a:r>
            <a:r>
              <a:rPr lang="en-IN" sz="1800" dirty="0">
                <a:latin typeface="Times New Roman"/>
                <a:cs typeface="Times New Roman"/>
              </a:rPr>
              <a:t> mechanisms, utilizing </a:t>
            </a:r>
            <a:r>
              <a:rPr lang="en-IN" sz="1800" spc="-15" dirty="0">
                <a:latin typeface="Times New Roman"/>
                <a:cs typeface="Times New Roman"/>
              </a:rPr>
              <a:t>AWS's </a:t>
            </a:r>
            <a:r>
              <a:rPr lang="en-IN" sz="1800" dirty="0">
                <a:latin typeface="Times New Roman"/>
                <a:cs typeface="Times New Roman"/>
              </a:rPr>
              <a:t>multi-region capabilities, </a:t>
            </a:r>
            <a:r>
              <a:rPr lang="en-IN" sz="1800" spc="-5" dirty="0">
                <a:latin typeface="Times New Roman"/>
                <a:cs typeface="Times New Roman"/>
              </a:rPr>
              <a:t>ensure uninterrupted service </a:t>
            </a:r>
            <a:r>
              <a:rPr lang="en-IN" sz="1800" spc="35" dirty="0">
                <a:latin typeface="Times New Roman"/>
                <a:cs typeface="Times New Roman"/>
              </a:rPr>
              <a:t>by </a:t>
            </a:r>
            <a:r>
              <a:rPr lang="en-IN" sz="1800" spc="40" dirty="0">
                <a:latin typeface="Times New Roman"/>
                <a:cs typeface="Times New Roman"/>
              </a:rPr>
              <a:t> </a:t>
            </a:r>
            <a:r>
              <a:rPr lang="en-IN" sz="1800" dirty="0">
                <a:latin typeface="Times New Roman"/>
                <a:cs typeface="Times New Roman"/>
              </a:rPr>
              <a:t>redirecting</a:t>
            </a:r>
            <a:r>
              <a:rPr lang="en-IN" sz="1800" spc="105" dirty="0">
                <a:latin typeface="Times New Roman"/>
                <a:cs typeface="Times New Roman"/>
              </a:rPr>
              <a:t> </a:t>
            </a:r>
            <a:r>
              <a:rPr lang="en-IN" sz="1800" spc="-5" dirty="0">
                <a:latin typeface="Times New Roman"/>
                <a:cs typeface="Times New Roman"/>
              </a:rPr>
              <a:t>traffic</a:t>
            </a:r>
            <a:r>
              <a:rPr lang="en-IN" sz="1800" spc="100" dirty="0">
                <a:latin typeface="Times New Roman"/>
                <a:cs typeface="Times New Roman"/>
              </a:rPr>
              <a:t> </a:t>
            </a:r>
            <a:r>
              <a:rPr lang="en-IN" sz="1800" dirty="0">
                <a:latin typeface="Times New Roman"/>
                <a:cs typeface="Times New Roman"/>
              </a:rPr>
              <a:t>during</a:t>
            </a:r>
            <a:r>
              <a:rPr lang="en-IN" sz="1800" spc="105" dirty="0">
                <a:latin typeface="Times New Roman"/>
                <a:cs typeface="Times New Roman"/>
              </a:rPr>
              <a:t> </a:t>
            </a:r>
            <a:r>
              <a:rPr lang="en-IN" sz="1800" spc="-10" dirty="0">
                <a:latin typeface="Times New Roman"/>
                <a:cs typeface="Times New Roman"/>
              </a:rPr>
              <a:t>system</a:t>
            </a:r>
            <a:r>
              <a:rPr lang="en-IN" sz="1800" spc="110" dirty="0">
                <a:latin typeface="Times New Roman"/>
                <a:cs typeface="Times New Roman"/>
              </a:rPr>
              <a:t> </a:t>
            </a:r>
            <a:r>
              <a:rPr lang="en-IN" sz="1800" spc="-5" dirty="0">
                <a:latin typeface="Times New Roman"/>
                <a:cs typeface="Times New Roman"/>
              </a:rPr>
              <a:t>failures.</a:t>
            </a:r>
            <a:r>
              <a:rPr lang="en-IN" sz="1800" spc="120" dirty="0">
                <a:latin typeface="Times New Roman"/>
                <a:cs typeface="Times New Roman"/>
              </a:rPr>
              <a:t> </a:t>
            </a:r>
            <a:r>
              <a:rPr lang="en-IN" sz="1800" dirty="0">
                <a:latin typeface="Times New Roman"/>
                <a:cs typeface="Times New Roman"/>
              </a:rPr>
              <a:t>Proactive</a:t>
            </a:r>
            <a:r>
              <a:rPr lang="en-IN" sz="1800" spc="85" dirty="0">
                <a:latin typeface="Times New Roman"/>
                <a:cs typeface="Times New Roman"/>
              </a:rPr>
              <a:t> </a:t>
            </a:r>
            <a:r>
              <a:rPr lang="en-IN" sz="1800" spc="-5" dirty="0">
                <a:latin typeface="Times New Roman"/>
                <a:cs typeface="Times New Roman"/>
              </a:rPr>
              <a:t>health</a:t>
            </a:r>
            <a:r>
              <a:rPr lang="en-IN" sz="1800" spc="130" dirty="0">
                <a:latin typeface="Times New Roman"/>
                <a:cs typeface="Times New Roman"/>
              </a:rPr>
              <a:t> </a:t>
            </a:r>
            <a:r>
              <a:rPr lang="en-IN" sz="1800" spc="-5" dirty="0">
                <a:latin typeface="Times New Roman"/>
                <a:cs typeface="Times New Roman"/>
              </a:rPr>
              <a:t>checks</a:t>
            </a:r>
            <a:r>
              <a:rPr lang="en-IN" sz="1800" spc="90" dirty="0">
                <a:latin typeface="Times New Roman"/>
                <a:cs typeface="Times New Roman"/>
              </a:rPr>
              <a:t> </a:t>
            </a:r>
            <a:r>
              <a:rPr lang="en-IN" sz="1800" spc="-5" dirty="0">
                <a:latin typeface="Times New Roman"/>
                <a:cs typeface="Times New Roman"/>
              </a:rPr>
              <a:t>enable</a:t>
            </a:r>
            <a:r>
              <a:rPr lang="en-IN" sz="1800" spc="100" dirty="0">
                <a:latin typeface="Times New Roman"/>
                <a:cs typeface="Times New Roman"/>
              </a:rPr>
              <a:t> </a:t>
            </a:r>
            <a:r>
              <a:rPr lang="en-IN" sz="1800" spc="-5" dirty="0">
                <a:latin typeface="Times New Roman"/>
                <a:cs typeface="Times New Roman"/>
              </a:rPr>
              <a:t>swift</a:t>
            </a:r>
            <a:r>
              <a:rPr lang="en-IN" sz="1800" spc="120" dirty="0">
                <a:latin typeface="Times New Roman"/>
                <a:cs typeface="Times New Roman"/>
              </a:rPr>
              <a:t> </a:t>
            </a:r>
            <a:r>
              <a:rPr lang="en-IN" sz="1800" spc="-5" dirty="0">
                <a:latin typeface="Times New Roman"/>
                <a:cs typeface="Times New Roman"/>
              </a:rPr>
              <a:t>responses </a:t>
            </a:r>
            <a:r>
              <a:rPr lang="en-IN" sz="1800" spc="-390" dirty="0">
                <a:latin typeface="Times New Roman"/>
                <a:cs typeface="Times New Roman"/>
              </a:rPr>
              <a:t> </a:t>
            </a:r>
            <a:r>
              <a:rPr lang="en-IN" sz="1800" spc="5" dirty="0">
                <a:latin typeface="Times New Roman"/>
                <a:cs typeface="Times New Roman"/>
              </a:rPr>
              <a:t>to </a:t>
            </a:r>
            <a:r>
              <a:rPr lang="en-IN" sz="1800" dirty="0">
                <a:latin typeface="Times New Roman"/>
                <a:cs typeface="Times New Roman"/>
              </a:rPr>
              <a:t>maintain </a:t>
            </a:r>
            <a:r>
              <a:rPr lang="en-IN" sz="1800" spc="-5" dirty="0">
                <a:latin typeface="Times New Roman"/>
                <a:cs typeface="Times New Roman"/>
              </a:rPr>
              <a:t>high availability </a:t>
            </a:r>
            <a:r>
              <a:rPr lang="en-IN" sz="1800" spc="5" dirty="0">
                <a:latin typeface="Times New Roman"/>
                <a:cs typeface="Times New Roman"/>
              </a:rPr>
              <a:t>and </a:t>
            </a:r>
            <a:r>
              <a:rPr lang="en-IN" sz="1800" spc="-5" dirty="0">
                <a:latin typeface="Times New Roman"/>
                <a:cs typeface="Times New Roman"/>
              </a:rPr>
              <a:t>reliability. This </a:t>
            </a:r>
            <a:r>
              <a:rPr lang="en-IN" sz="1800" dirty="0">
                <a:latin typeface="Times New Roman"/>
                <a:cs typeface="Times New Roman"/>
              </a:rPr>
              <a:t>holistic </a:t>
            </a:r>
            <a:r>
              <a:rPr lang="en-IN" sz="1800" spc="-5" dirty="0">
                <a:latin typeface="Times New Roman"/>
                <a:cs typeface="Times New Roman"/>
              </a:rPr>
              <a:t>approach </a:t>
            </a:r>
            <a:r>
              <a:rPr lang="en-IN" sz="1800" spc="-10" dirty="0">
                <a:latin typeface="Times New Roman"/>
                <a:cs typeface="Times New Roman"/>
              </a:rPr>
              <a:t>allows </a:t>
            </a:r>
            <a:r>
              <a:rPr lang="en-IN" sz="1800" spc="5" dirty="0">
                <a:latin typeface="Times New Roman"/>
                <a:cs typeface="Times New Roman"/>
              </a:rPr>
              <a:t>us to </a:t>
            </a:r>
            <a:r>
              <a:rPr lang="en-IN" sz="1800" spc="-5" dirty="0">
                <a:latin typeface="Times New Roman"/>
                <a:cs typeface="Times New Roman"/>
              </a:rPr>
              <a:t>build </a:t>
            </a:r>
            <a:r>
              <a:rPr lang="en-IN" sz="1800" dirty="0">
                <a:latin typeface="Times New Roman"/>
                <a:cs typeface="Times New Roman"/>
              </a:rPr>
              <a:t>a </a:t>
            </a:r>
            <a:r>
              <a:rPr lang="en-IN" sz="1800" spc="5" dirty="0">
                <a:latin typeface="Times New Roman"/>
                <a:cs typeface="Times New Roman"/>
              </a:rPr>
              <a:t> </a:t>
            </a:r>
            <a:r>
              <a:rPr lang="en-IN" sz="1800" spc="-5" dirty="0">
                <a:latin typeface="Times New Roman"/>
                <a:cs typeface="Times New Roman"/>
              </a:rPr>
              <a:t>resilient infrastructure </a:t>
            </a:r>
            <a:r>
              <a:rPr lang="en-IN" sz="1800" dirty="0">
                <a:latin typeface="Times New Roman"/>
                <a:cs typeface="Times New Roman"/>
              </a:rPr>
              <a:t>that </a:t>
            </a:r>
            <a:r>
              <a:rPr lang="en-IN" sz="1800" spc="-5" dirty="0">
                <a:latin typeface="Times New Roman"/>
                <a:cs typeface="Times New Roman"/>
              </a:rPr>
              <a:t>effectively </a:t>
            </a:r>
            <a:r>
              <a:rPr lang="en-IN" sz="1800" dirty="0">
                <a:latin typeface="Times New Roman"/>
                <a:cs typeface="Times New Roman"/>
              </a:rPr>
              <a:t>mitigates risks and </a:t>
            </a:r>
            <a:r>
              <a:rPr lang="en-IN" sz="1800" spc="-5" dirty="0">
                <a:latin typeface="Times New Roman"/>
                <a:cs typeface="Times New Roman"/>
              </a:rPr>
              <a:t>meets </a:t>
            </a:r>
            <a:r>
              <a:rPr lang="en-IN" sz="1800" spc="5" dirty="0">
                <a:latin typeface="Times New Roman"/>
                <a:cs typeface="Times New Roman"/>
              </a:rPr>
              <a:t>the </a:t>
            </a:r>
            <a:r>
              <a:rPr lang="en-IN" sz="1800" dirty="0">
                <a:latin typeface="Times New Roman"/>
                <a:cs typeface="Times New Roman"/>
              </a:rPr>
              <a:t>demands </a:t>
            </a:r>
            <a:r>
              <a:rPr lang="en-IN" sz="1800" spc="-5" dirty="0">
                <a:latin typeface="Times New Roman"/>
                <a:cs typeface="Times New Roman"/>
              </a:rPr>
              <a:t>of modern </a:t>
            </a:r>
            <a:r>
              <a:rPr lang="en-IN" sz="1800" dirty="0">
                <a:latin typeface="Times New Roman"/>
                <a:cs typeface="Times New Roman"/>
              </a:rPr>
              <a:t> applications.</a:t>
            </a:r>
          </a:p>
          <a:p>
            <a:endParaRPr lang="en-IN" dirty="0"/>
          </a:p>
        </p:txBody>
      </p:sp>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7</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Proposed System</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Tree>
    <p:extLst>
      <p:ext uri="{BB962C8B-B14F-4D97-AF65-F5344CB8AC3E}">
        <p14:creationId xmlns:p14="http://schemas.microsoft.com/office/powerpoint/2010/main" val="354532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Information Technology</a:t>
            </a:r>
            <a:endParaRPr lang="en-US" dirty="0"/>
          </a:p>
        </p:txBody>
      </p:sp>
      <p:sp>
        <p:nvSpPr>
          <p:cNvPr id="5" name="Slide Number Placeholder 4"/>
          <p:cNvSpPr>
            <a:spLocks noGrp="1"/>
          </p:cNvSpPr>
          <p:nvPr>
            <p:ph type="sldNum" sz="quarter" idx="12"/>
          </p:nvPr>
        </p:nvSpPr>
        <p:spPr/>
        <p:txBody>
          <a:bodyPr/>
          <a:lstStyle/>
          <a:p>
            <a:fld id="{2AFEEFDF-28D6-4AD4-B96B-085DF2DFC950}" type="slidenum">
              <a:rPr lang="en-US" smtClean="0"/>
              <a:pPr/>
              <a:t>8</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Hardware &amp; Software Requirements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
        <p:nvSpPr>
          <p:cNvPr id="2" name="object 3">
            <a:extLst>
              <a:ext uri="{FF2B5EF4-FFF2-40B4-BE49-F238E27FC236}">
                <a16:creationId xmlns:a16="http://schemas.microsoft.com/office/drawing/2014/main" id="{2E8CC09B-BB26-9DD2-8D77-4CED678777D7}"/>
              </a:ext>
            </a:extLst>
          </p:cNvPr>
          <p:cNvSpPr txBox="1">
            <a:spLocks noGrp="1"/>
          </p:cNvSpPr>
          <p:nvPr>
            <p:ph idx="1"/>
          </p:nvPr>
        </p:nvSpPr>
        <p:spPr>
          <a:xfrm>
            <a:off x="511260" y="908655"/>
            <a:ext cx="8229600" cy="1358064"/>
          </a:xfrm>
          <a:prstGeom prst="rect">
            <a:avLst/>
          </a:prstGeom>
        </p:spPr>
        <p:txBody>
          <a:bodyPr vert="horz" wrap="square" lIns="0" tIns="13970" rIns="0" bIns="0" rtlCol="0">
            <a:spAutoFit/>
          </a:bodyPr>
          <a:lstStyle/>
          <a:p>
            <a:pPr marL="12065" indent="0">
              <a:lnSpc>
                <a:spcPct val="100000"/>
              </a:lnSpc>
              <a:spcBef>
                <a:spcPts val="110"/>
              </a:spcBef>
              <a:buNone/>
              <a:tabLst>
                <a:tab pos="341630" algn="l"/>
                <a:tab pos="342265" algn="l"/>
              </a:tabLst>
            </a:pPr>
            <a:r>
              <a:rPr lang="en-US" sz="2000" spc="5" dirty="0">
                <a:latin typeface="Times New Roman"/>
                <a:cs typeface="Times New Roman"/>
              </a:rPr>
              <a:t>Hardware Requirements</a:t>
            </a:r>
          </a:p>
          <a:p>
            <a:pPr marL="341630" indent="-329565">
              <a:lnSpc>
                <a:spcPct val="100000"/>
              </a:lnSpc>
              <a:spcBef>
                <a:spcPts val="110"/>
              </a:spcBef>
              <a:buChar char="●"/>
              <a:tabLst>
                <a:tab pos="341630" algn="l"/>
                <a:tab pos="342265" algn="l"/>
              </a:tabLst>
            </a:pPr>
            <a:r>
              <a:rPr sz="1600" spc="5" dirty="0">
                <a:latin typeface="Times New Roman"/>
                <a:cs typeface="Times New Roman"/>
              </a:rPr>
              <a:t>EC2</a:t>
            </a:r>
            <a:endParaRPr sz="1600" dirty="0">
              <a:latin typeface="Times New Roman"/>
              <a:cs typeface="Times New Roman"/>
            </a:endParaRPr>
          </a:p>
          <a:p>
            <a:pPr marL="341630" indent="-329565">
              <a:lnSpc>
                <a:spcPct val="100000"/>
              </a:lnSpc>
              <a:spcBef>
                <a:spcPts val="95"/>
              </a:spcBef>
              <a:buChar char="●"/>
              <a:tabLst>
                <a:tab pos="341630" algn="l"/>
                <a:tab pos="342265" algn="l"/>
              </a:tabLst>
            </a:pPr>
            <a:r>
              <a:rPr sz="1600" spc="-10" dirty="0">
                <a:latin typeface="Times New Roman"/>
                <a:cs typeface="Times New Roman"/>
              </a:rPr>
              <a:t>EFS</a:t>
            </a:r>
            <a:endParaRPr sz="1600" dirty="0">
              <a:latin typeface="Times New Roman"/>
              <a:cs typeface="Times New Roman"/>
            </a:endParaRPr>
          </a:p>
          <a:p>
            <a:pPr marL="341630" indent="-329565">
              <a:lnSpc>
                <a:spcPct val="100000"/>
              </a:lnSpc>
              <a:spcBef>
                <a:spcPts val="100"/>
              </a:spcBef>
              <a:buChar char="●"/>
              <a:tabLst>
                <a:tab pos="341630" algn="l"/>
                <a:tab pos="342265" algn="l"/>
              </a:tabLst>
            </a:pPr>
            <a:r>
              <a:rPr sz="1600" dirty="0">
                <a:latin typeface="Times New Roman"/>
                <a:cs typeface="Times New Roman"/>
              </a:rPr>
              <a:t>RDS</a:t>
            </a:r>
          </a:p>
          <a:p>
            <a:pPr marL="341630" indent="-329565">
              <a:lnSpc>
                <a:spcPct val="100000"/>
              </a:lnSpc>
              <a:spcBef>
                <a:spcPts val="95"/>
              </a:spcBef>
              <a:buChar char="●"/>
              <a:tabLst>
                <a:tab pos="341630" algn="l"/>
                <a:tab pos="342265" algn="l"/>
              </a:tabLst>
            </a:pPr>
            <a:r>
              <a:rPr sz="1600" spc="-15" dirty="0">
                <a:latin typeface="Times New Roman"/>
                <a:cs typeface="Times New Roman"/>
              </a:rPr>
              <a:t>Load</a:t>
            </a:r>
            <a:r>
              <a:rPr sz="1600" spc="-45" dirty="0">
                <a:latin typeface="Times New Roman"/>
                <a:cs typeface="Times New Roman"/>
              </a:rPr>
              <a:t> </a:t>
            </a:r>
            <a:r>
              <a:rPr sz="1600" dirty="0">
                <a:latin typeface="Times New Roman"/>
                <a:cs typeface="Times New Roman"/>
              </a:rPr>
              <a:t>Balancer</a:t>
            </a:r>
          </a:p>
        </p:txBody>
      </p:sp>
      <p:sp>
        <p:nvSpPr>
          <p:cNvPr id="10" name="object 5">
            <a:extLst>
              <a:ext uri="{FF2B5EF4-FFF2-40B4-BE49-F238E27FC236}">
                <a16:creationId xmlns:a16="http://schemas.microsoft.com/office/drawing/2014/main" id="{C3185398-AA5F-DE0F-A159-AFC1A8E247CF}"/>
              </a:ext>
            </a:extLst>
          </p:cNvPr>
          <p:cNvSpPr txBox="1"/>
          <p:nvPr/>
        </p:nvSpPr>
        <p:spPr>
          <a:xfrm>
            <a:off x="511260" y="2632942"/>
            <a:ext cx="2667000" cy="1357423"/>
          </a:xfrm>
          <a:prstGeom prst="rect">
            <a:avLst/>
          </a:prstGeom>
        </p:spPr>
        <p:txBody>
          <a:bodyPr vert="horz" wrap="square" lIns="0" tIns="13335" rIns="0" bIns="0" rtlCol="0">
            <a:spAutoFit/>
          </a:bodyPr>
          <a:lstStyle/>
          <a:p>
            <a:pPr marL="12065">
              <a:lnSpc>
                <a:spcPct val="100000"/>
              </a:lnSpc>
              <a:spcBef>
                <a:spcPts val="105"/>
              </a:spcBef>
              <a:tabLst>
                <a:tab pos="341630" algn="l"/>
                <a:tab pos="342265" algn="l"/>
              </a:tabLst>
            </a:pPr>
            <a:r>
              <a:rPr lang="en-US" sz="2000" spc="-5" dirty="0">
                <a:latin typeface="Times New Roman"/>
                <a:cs typeface="Times New Roman"/>
              </a:rPr>
              <a:t>Software Requirements</a:t>
            </a:r>
          </a:p>
          <a:p>
            <a:pPr marL="341630" indent="-329565">
              <a:lnSpc>
                <a:spcPct val="100000"/>
              </a:lnSpc>
              <a:spcBef>
                <a:spcPts val="105"/>
              </a:spcBef>
              <a:buChar char="●"/>
              <a:tabLst>
                <a:tab pos="341630" algn="l"/>
                <a:tab pos="342265" algn="l"/>
              </a:tabLst>
            </a:pPr>
            <a:r>
              <a:rPr sz="1600" spc="-5" dirty="0">
                <a:latin typeface="Times New Roman"/>
                <a:cs typeface="Times New Roman"/>
              </a:rPr>
              <a:t>PHP</a:t>
            </a:r>
            <a:endParaRPr sz="1600" dirty="0">
              <a:latin typeface="Times New Roman"/>
              <a:cs typeface="Times New Roman"/>
            </a:endParaRPr>
          </a:p>
          <a:p>
            <a:pPr marL="341630" indent="-329565">
              <a:lnSpc>
                <a:spcPct val="100000"/>
              </a:lnSpc>
              <a:spcBef>
                <a:spcPts val="95"/>
              </a:spcBef>
              <a:buChar char="●"/>
              <a:tabLst>
                <a:tab pos="341630" algn="l"/>
                <a:tab pos="342265" algn="l"/>
              </a:tabLst>
            </a:pPr>
            <a:r>
              <a:rPr sz="1600" dirty="0">
                <a:latin typeface="Times New Roman"/>
                <a:cs typeface="Times New Roman"/>
              </a:rPr>
              <a:t>Maria</a:t>
            </a:r>
            <a:r>
              <a:rPr sz="1600" spc="-50" dirty="0">
                <a:latin typeface="Times New Roman"/>
                <a:cs typeface="Times New Roman"/>
              </a:rPr>
              <a:t> </a:t>
            </a:r>
            <a:r>
              <a:rPr sz="1600" dirty="0">
                <a:latin typeface="Times New Roman"/>
                <a:cs typeface="Times New Roman"/>
              </a:rPr>
              <a:t>DB</a:t>
            </a:r>
          </a:p>
          <a:p>
            <a:pPr marL="341630" indent="-329565">
              <a:lnSpc>
                <a:spcPct val="100000"/>
              </a:lnSpc>
              <a:spcBef>
                <a:spcPts val="100"/>
              </a:spcBef>
              <a:buChar char="●"/>
              <a:tabLst>
                <a:tab pos="341630" algn="l"/>
                <a:tab pos="342265" algn="l"/>
              </a:tabLst>
            </a:pPr>
            <a:r>
              <a:rPr sz="1600" dirty="0">
                <a:latin typeface="Times New Roman"/>
                <a:cs typeface="Times New Roman"/>
              </a:rPr>
              <a:t>MYSQL</a:t>
            </a:r>
            <a:r>
              <a:rPr sz="1600" spc="-95" dirty="0">
                <a:latin typeface="Times New Roman"/>
                <a:cs typeface="Times New Roman"/>
              </a:rPr>
              <a:t> </a:t>
            </a:r>
            <a:r>
              <a:rPr sz="1600" spc="-5" dirty="0">
                <a:latin typeface="Times New Roman"/>
                <a:cs typeface="Times New Roman"/>
              </a:rPr>
              <a:t>Client</a:t>
            </a:r>
            <a:endParaRPr sz="1600" dirty="0">
              <a:latin typeface="Times New Roman"/>
              <a:cs typeface="Times New Roman"/>
            </a:endParaRPr>
          </a:p>
          <a:p>
            <a:pPr marL="341630" indent="-329565">
              <a:lnSpc>
                <a:spcPct val="100000"/>
              </a:lnSpc>
              <a:spcBef>
                <a:spcPts val="95"/>
              </a:spcBef>
              <a:buChar char="●"/>
              <a:tabLst>
                <a:tab pos="341630" algn="l"/>
                <a:tab pos="342265" algn="l"/>
              </a:tabLst>
            </a:pPr>
            <a:r>
              <a:rPr sz="1600" spc="-5" dirty="0">
                <a:latin typeface="Times New Roman"/>
                <a:cs typeface="Times New Roman"/>
              </a:rPr>
              <a:t>Apache</a:t>
            </a:r>
            <a:r>
              <a:rPr sz="1600" spc="-65" dirty="0">
                <a:latin typeface="Times New Roman"/>
                <a:cs typeface="Times New Roman"/>
              </a:rPr>
              <a:t> </a:t>
            </a:r>
            <a:r>
              <a:rPr sz="1600" spc="-10" dirty="0">
                <a:latin typeface="Times New Roman"/>
                <a:cs typeface="Times New Roman"/>
              </a:rPr>
              <a:t>Server</a:t>
            </a:r>
            <a:endParaRPr sz="1600" dirty="0">
              <a:latin typeface="Times New Roman"/>
              <a:cs typeface="Times New Roman"/>
            </a:endParaRPr>
          </a:p>
        </p:txBody>
      </p:sp>
    </p:spTree>
    <p:extLst>
      <p:ext uri="{BB962C8B-B14F-4D97-AF65-F5344CB8AC3E}">
        <p14:creationId xmlns:p14="http://schemas.microsoft.com/office/powerpoint/2010/main" val="311148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Department of Information Technology</a:t>
            </a:r>
          </a:p>
        </p:txBody>
      </p:sp>
      <p:sp>
        <p:nvSpPr>
          <p:cNvPr id="5" name="Slide Number Placeholder 4"/>
          <p:cNvSpPr>
            <a:spLocks noGrp="1"/>
          </p:cNvSpPr>
          <p:nvPr>
            <p:ph type="sldNum" sz="quarter" idx="12"/>
          </p:nvPr>
        </p:nvSpPr>
        <p:spPr/>
        <p:txBody>
          <a:bodyPr/>
          <a:lstStyle/>
          <a:p>
            <a:fld id="{2AFEEFDF-28D6-4AD4-B96B-085DF2DFC950}" type="slidenum">
              <a:rPr lang="en-US" smtClean="0"/>
              <a:pPr/>
              <a:t>9</a:t>
            </a:fld>
            <a:endParaRPr lang="en-US" dirty="0"/>
          </a:p>
        </p:txBody>
      </p:sp>
      <p:sp>
        <p:nvSpPr>
          <p:cNvPr id="6" name="Rectangle 5"/>
          <p:cNvSpPr/>
          <p:nvPr/>
        </p:nvSpPr>
        <p:spPr>
          <a:xfrm>
            <a:off x="0" y="22926"/>
            <a:ext cx="9144000"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endParaRPr lang="en-US" sz="2000" b="1" dirty="0">
              <a:solidFill>
                <a:schemeClr val="bg1"/>
              </a:solidFill>
              <a:latin typeface="Garamond" panose="02020404030301010803" pitchFamily="18" charset="0"/>
              <a:cs typeface="Narkisim" pitchFamily="34" charset="-79"/>
            </a:endParaRPr>
          </a:p>
        </p:txBody>
      </p:sp>
      <p:sp>
        <p:nvSpPr>
          <p:cNvPr id="7" name="Rectangle 6"/>
          <p:cNvSpPr/>
          <p:nvPr/>
        </p:nvSpPr>
        <p:spPr>
          <a:xfrm>
            <a:off x="2057400" y="9379"/>
            <a:ext cx="5061317"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IN" sz="2000" b="1" dirty="0">
                <a:solidFill>
                  <a:schemeClr val="bg1"/>
                </a:solidFill>
                <a:latin typeface="Garamond" panose="02020404030301010803" pitchFamily="18" charset="0"/>
                <a:cs typeface="Narkisim" pitchFamily="34" charset="-79"/>
              </a:rPr>
              <a:t>Architecture Diagrams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1057" y="4788747"/>
            <a:ext cx="404048" cy="306799"/>
          </a:xfrm>
          <a:prstGeom prst="rect">
            <a:avLst/>
          </a:prstGeom>
        </p:spPr>
      </p:pic>
      <p:sp>
        <p:nvSpPr>
          <p:cNvPr id="12" name="TextBox 11">
            <a:extLst>
              <a:ext uri="{FF2B5EF4-FFF2-40B4-BE49-F238E27FC236}">
                <a16:creationId xmlns:a16="http://schemas.microsoft.com/office/drawing/2014/main" id="{2B3619C3-6A65-1A5B-BD39-784C4B89F878}"/>
              </a:ext>
            </a:extLst>
          </p:cNvPr>
          <p:cNvSpPr txBox="1"/>
          <p:nvPr/>
        </p:nvSpPr>
        <p:spPr>
          <a:xfrm>
            <a:off x="4109988" y="4316356"/>
            <a:ext cx="697627" cy="369332"/>
          </a:xfrm>
          <a:prstGeom prst="rect">
            <a:avLst/>
          </a:prstGeom>
          <a:noFill/>
        </p:spPr>
        <p:txBody>
          <a:bodyPr wrap="none" rtlCol="0">
            <a:spAutoFit/>
          </a:bodyPr>
          <a:lstStyle/>
          <a:p>
            <a:r>
              <a:rPr lang="en-US" dirty="0"/>
              <a:t>1-tier</a:t>
            </a:r>
          </a:p>
        </p:txBody>
      </p:sp>
      <p:pic>
        <p:nvPicPr>
          <p:cNvPr id="2" name="Picture 1">
            <a:extLst>
              <a:ext uri="{FF2B5EF4-FFF2-40B4-BE49-F238E27FC236}">
                <a16:creationId xmlns:a16="http://schemas.microsoft.com/office/drawing/2014/main" id="{A1653894-81DC-2DDA-E483-7B3B52335953}"/>
              </a:ext>
            </a:extLst>
          </p:cNvPr>
          <p:cNvPicPr>
            <a:picLocks noChangeAspect="1"/>
          </p:cNvPicPr>
          <p:nvPr/>
        </p:nvPicPr>
        <p:blipFill>
          <a:blip r:embed="rId3"/>
          <a:stretch>
            <a:fillRect/>
          </a:stretch>
        </p:blipFill>
        <p:spPr>
          <a:xfrm>
            <a:off x="1759131" y="728320"/>
            <a:ext cx="5904411" cy="3361536"/>
          </a:xfrm>
          <a:prstGeom prst="rect">
            <a:avLst/>
          </a:prstGeom>
        </p:spPr>
      </p:pic>
    </p:spTree>
    <p:extLst>
      <p:ext uri="{BB962C8B-B14F-4D97-AF65-F5344CB8AC3E}">
        <p14:creationId xmlns:p14="http://schemas.microsoft.com/office/powerpoint/2010/main" val="797246640"/>
      </p:ext>
    </p:extLst>
  </p:cSld>
  <p:clrMapOvr>
    <a:masterClrMapping/>
  </p:clrMapOvr>
</p:sld>
</file>

<file path=ppt/theme/theme1.xml><?xml version="1.0" encoding="utf-8"?>
<a:theme xmlns:a="http://schemas.openxmlformats.org/drawingml/2006/main" name="MVGR-IT Theme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VGR-IT Theme " id="{E26788D9-A04A-4C64-AD37-D3FE113E8729}" vid="{C332B723-3276-402A-9176-5FA8A28E06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MVGR-IT Theme </Template>
  <TotalTime>2162</TotalTime>
  <Words>1064</Words>
  <Application>Microsoft Macintosh PowerPoint</Application>
  <PresentationFormat>On-screen Show (16:9)</PresentationFormat>
  <Paragraphs>128</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Baskerville Old Face</vt:lpstr>
      <vt:lpstr>Calibri</vt:lpstr>
      <vt:lpstr>Garamond</vt:lpstr>
      <vt:lpstr>Narkisim</vt:lpstr>
      <vt:lpstr>Times New Roman</vt:lpstr>
      <vt:lpstr>MVGR-IT Theme </vt:lpstr>
      <vt:lpstr>Implementation And Architecting Cloud Web Infrastructures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Honorable Chairman &amp; Members of  NBA Expert Team</dc:title>
  <dc:creator>Dr. V Nagesh</dc:creator>
  <cp:lastModifiedBy>Lakshmi Narayana</cp:lastModifiedBy>
  <cp:revision>180</cp:revision>
  <cp:lastPrinted>2024-04-13T06:13:24Z</cp:lastPrinted>
  <dcterms:created xsi:type="dcterms:W3CDTF">2023-02-05T11:19:01Z</dcterms:created>
  <dcterms:modified xsi:type="dcterms:W3CDTF">2024-04-14T11:48:56Z</dcterms:modified>
</cp:coreProperties>
</file>